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10058400" cx="7772400"/>
  <p:notesSz cx="6858000" cy="9144000"/>
  <p:embeddedFontLst>
    <p:embeddedFont>
      <p:font typeface="Merriweather Sans"/>
      <p:regular r:id="rId10"/>
      <p:bold r:id="rId11"/>
      <p:italic r:id="rId12"/>
      <p:boldItalic r:id="rId13"/>
    </p:embeddedFont>
    <p:embeddedFont>
      <p:font typeface="Mulish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D3946F8-CC69-48BA-BA63-EA80C625070A}">
  <a:tblStyle styleId="{DD3946F8-CC69-48BA-BA63-EA80C62507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Sans-bold.fntdata"/><Relationship Id="rId10" Type="http://schemas.openxmlformats.org/officeDocument/2006/relationships/font" Target="fonts/MerriweatherSans-regular.fntdata"/><Relationship Id="rId13" Type="http://schemas.openxmlformats.org/officeDocument/2006/relationships/font" Target="fonts/MerriweatherSans-boldItalic.fntdata"/><Relationship Id="rId12" Type="http://schemas.openxmlformats.org/officeDocument/2006/relationships/font" Target="fonts/Merriweather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ulish-bold.fntdata"/><Relationship Id="rId14" Type="http://schemas.openxmlformats.org/officeDocument/2006/relationships/font" Target="fonts/Mulish-regular.fntdata"/><Relationship Id="rId17" Type="http://schemas.openxmlformats.org/officeDocument/2006/relationships/font" Target="fonts/Mulish-boldItalic.fntdata"/><Relationship Id="rId16" Type="http://schemas.openxmlformats.org/officeDocument/2006/relationships/font" Target="fonts/Mulish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5154b8bd0_0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5154b8b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e99f3a4ad5_0_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e99f3a4ad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99f3a4ad5_0_1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99f3a4ad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files.consumerfinance.gov/f/documents/cfpb_ymyg_disabilities_ssi-estimator_tool.pdf" TargetMode="External"/><Relationship Id="rId5" Type="http://schemas.openxmlformats.org/officeDocument/2006/relationships/hyperlink" Target="https://files.consumerfinance.gov/f/documents/cfpb_ymyg_disabilities_ssi-estimator_too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Paying My Bills		    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                		       Lesson 9: 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Income and Taxes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Reading a Paycheck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 		       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14500" y="1112500"/>
            <a:ext cx="5796900" cy="8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Use Lee Worker’s pay statement below to answer the questions on the next page.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147475" y="2109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{DD3946F8-CC69-48BA-BA63-EA80C625070A}</a:tableStyleId>
              </a:tblPr>
              <a:tblGrid>
                <a:gridCol w="918175"/>
                <a:gridCol w="570125"/>
                <a:gridCol w="759775"/>
                <a:gridCol w="784975"/>
                <a:gridCol w="758275"/>
                <a:gridCol w="730025"/>
                <a:gridCol w="861675"/>
                <a:gridCol w="570125"/>
                <a:gridCol w="744150"/>
                <a:gridCol w="744150"/>
              </a:tblGrid>
              <a:tr h="330475">
                <a:tc gridSpan="10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Statement of Earnings </a:t>
                      </a:r>
                      <a:endParaRPr b="1" sz="1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The Steamboat Inn</a:t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44062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Name: Lee Y. Worker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SSN: 123-00-1234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Employee #: 0012345</a:t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Pay Date: 04/15/2024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Begin Date: 04/01/2024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End Date: 4/15/2024</a:t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 hMerge="1"/>
              </a:tr>
              <a:tr h="2203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 gridSpan="8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Hours Worked and Earnings</a:t>
                      </a:r>
                      <a:endParaRPr b="1" sz="1000"/>
                    </a:p>
                  </a:txBody>
                  <a:tcPr marT="91425" marB="91425" marR="91425" marL="91425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304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Tax Info</a:t>
                      </a:r>
                      <a:endParaRPr sz="1000"/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Hours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Current Earnings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YTD Earnings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Hours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Current Earnings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YTD Earnings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Pay/Hour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Regular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800.00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6160.00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Holiday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80.00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Allowances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01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Overtime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270.00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Vacation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160.00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Tax Status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single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Bonus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Gross Pay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890.00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6670.00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row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 rowSpan="5" hMerge="1"/>
                <a:tc gridSpan="8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Taxes and Deductions</a:t>
                      </a:r>
                      <a:endParaRPr b="1" sz="10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2203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Federal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84.23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606.34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Med Ins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35.44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283.52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State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36.61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268.78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Dental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OASDI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55.18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413.54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401-K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320.00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Medicare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12.91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96.73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Term Life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8.20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65.60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147488" y="674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{DD3946F8-CC69-48BA-BA63-EA80C625070A}</a:tableStyleId>
              </a:tblPr>
              <a:tblGrid>
                <a:gridCol w="918150"/>
                <a:gridCol w="570125"/>
                <a:gridCol w="759775"/>
                <a:gridCol w="785000"/>
                <a:gridCol w="758275"/>
                <a:gridCol w="730025"/>
                <a:gridCol w="861700"/>
                <a:gridCol w="570125"/>
                <a:gridCol w="744150"/>
                <a:gridCol w="744150"/>
              </a:tblGrid>
              <a:tr h="220300">
                <a:tc gridSpan="2"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rowSpan="4" hMerge="1"/>
                <a:tc grid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220300">
                <a:tc gridSpan="2" vMerge="1"/>
                <a:tc hMerge="1" vMerge="1"/>
                <a:tc gridSpan="3"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6" hMerge="1"/>
                <a:tc rowSpan="6" hMerge="1"/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Current Paycheck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 hMerge="1"/>
                <a:tc hMerge="1"/>
              </a:tr>
              <a:tr h="220300">
                <a:tc gridSpan="2" vMerge="1"/>
                <a:tc hMerge="1" vMerge="1"/>
                <a:tc gridSpan="3" vMerge="1"/>
                <a:tc hMerge="1" vMerge="1"/>
                <a:tc hMerge="1"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Current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YTD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 gridSpan="3" vMerge="1"/>
                <a:tc hMerge="1" vMerge="1"/>
                <a:tc hMerge="1"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Gross Earnings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890.00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6670.00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Direct Deposit to Checking Acct: *****0000</a:t>
                      </a:r>
                      <a:endParaRPr sz="10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rowSpan="3" hMerge="1"/>
                <a:tc gridSpan="3" vMerge="1"/>
                <a:tc hMerge="1" vMerge="1"/>
                <a:tc hMerge="1"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Taxes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188.93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1383.35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 gridSpan="3" vMerge="1"/>
                <a:tc hMerge="1" vMerge="1"/>
                <a:tc hMerge="1"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Other Deductions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83.64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669.12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220300">
                <a:tc gridSpan="2" vMerge="1"/>
                <a:tc hMerge="1" vMerge="1"/>
                <a:tc gridSpan="3" vMerge="1"/>
                <a:tc hMerge="1" vMerge="1"/>
                <a:tc hMerge="1"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Net Earnings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617.43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4617.53</a:t>
                      </a:r>
                      <a:endParaRPr sz="1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Paying My Bills		                    		       Lesson 9: Income and Taxes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Reading a Paycheck   		       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214500" y="1835175"/>
            <a:ext cx="7441500" cy="57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What is Lee Worker’s gross income for this pay period? 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What is Lee Worker’s net income or take-home pay?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How much has Lee Worker earned this year-to-date (YTD) as gross pay?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What deductions does Lee Worker have?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lphaL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How much was taken out for Social Security tax this pay period?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How much has Lee Worker paid for medical insurance this year?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Paying My Bills		                    		       Lesson 9: Income and Taxes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SSI Estimator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 		       	     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214500" y="1112500"/>
            <a:ext cx="5796900" cy="8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If you are working, or you are considering work, you can estimate how a change in income from work would affect your SSI. The SSI estimator will help you to calculate the total amount you will take home each month.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214500" y="2292375"/>
            <a:ext cx="7441500" cy="57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Gather documents showing your monthly SSI amount and any paystubs or documents showing your monthly income from work.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If you are not currently working, estimate the amount you would earn from work each month.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Enter these amounts in the SSI estimator to calculate the total amount you would take home each month.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4"/>
              </a:rPr>
              <a:t>Supplemental Security Income (SSI) estimator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5"/>
              </a:rPr>
              <a:t>https://files.consumerfinance.gov/f/documents/cfpb_ymyg_disabilities_ssi-estimator_tool.pdf</a:t>
            </a:r>
            <a:endParaRPr sz="1300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