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</p:sldIdLst>
  <p:sldSz cy="10058400" cx="7772400"/>
  <p:notesSz cx="6858000" cy="9144000"/>
  <p:embeddedFontLst>
    <p:embeddedFont>
      <p:font typeface="Merriweather Sans"/>
      <p:regular r:id="rId10"/>
      <p:bold r:id="rId11"/>
      <p:italic r:id="rId12"/>
      <p:boldItalic r:id="rId13"/>
    </p:embeddedFont>
    <p:embeddedFont>
      <p:font typeface="Mulish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747775"/>
          </p15:clr>
        </p15:guide>
        <p15:guide id="2" pos="244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68B9E4C-81D7-49E5-A9F1-F0E8E5FA45CF}">
  <a:tblStyle styleId="{168B9E4C-81D7-49E5-A9F1-F0E8E5FA45C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erriweatherSans-bold.fntdata"/><Relationship Id="rId10" Type="http://schemas.openxmlformats.org/officeDocument/2006/relationships/font" Target="fonts/MerriweatherSans-regular.fntdata"/><Relationship Id="rId13" Type="http://schemas.openxmlformats.org/officeDocument/2006/relationships/font" Target="fonts/MerriweatherSans-boldItalic.fntdata"/><Relationship Id="rId12" Type="http://schemas.openxmlformats.org/officeDocument/2006/relationships/font" Target="fonts/MerriweatherSans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Mulish-bold.fntdata"/><Relationship Id="rId14" Type="http://schemas.openxmlformats.org/officeDocument/2006/relationships/font" Target="fonts/Mulish-regular.fntdata"/><Relationship Id="rId17" Type="http://schemas.openxmlformats.org/officeDocument/2006/relationships/font" Target="fonts/Mulish-boldItalic.fntdata"/><Relationship Id="rId16" Type="http://schemas.openxmlformats.org/officeDocument/2006/relationships/font" Target="fonts/Mulish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5154b8bd0_0_2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5154b8bd0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2e8a11c7333_0_50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2e8a11c7333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e8a11c7333_0_17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e8a11c7333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7772400" cy="545700"/>
          </a:xfrm>
          <a:prstGeom prst="rect">
            <a:avLst/>
          </a:prstGeom>
          <a:solidFill>
            <a:srgbClr val="6ACCE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Mulish"/>
                <a:ea typeface="Mulish"/>
                <a:cs typeface="Mulish"/>
                <a:sym typeface="Mulish"/>
              </a:rPr>
              <a:t>Protecting My Money</a:t>
            </a:r>
            <a:r>
              <a:rPr b="1" lang="en" sz="1800">
                <a:solidFill>
                  <a:schemeClr val="lt1"/>
                </a:solidFill>
                <a:latin typeface="Mulish"/>
                <a:ea typeface="Mulish"/>
                <a:cs typeface="Mulish"/>
                <a:sym typeface="Mulish"/>
              </a:rPr>
              <a:t>                 		 Lesson 8: Protecting My Money</a:t>
            </a:r>
            <a:endParaRPr b="1" sz="1800">
              <a:solidFill>
                <a:schemeClr val="lt1"/>
              </a:solidFill>
              <a:latin typeface="Mulish"/>
              <a:ea typeface="Mulish"/>
              <a:cs typeface="Mulish"/>
              <a:sym typeface="Mulish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214500" y="545700"/>
            <a:ext cx="7441500" cy="5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2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Red Flag or Green Flag?</a:t>
            </a:r>
            <a:r>
              <a:rPr b="1" lang="en" sz="2400">
                <a:solidFill>
                  <a:schemeClr val="dk2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   		       Financial Wellness</a:t>
            </a:r>
            <a:endParaRPr b="1" sz="2400">
              <a:solidFill>
                <a:schemeClr val="dk2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9725" y="1091400"/>
            <a:ext cx="1406225" cy="5457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214500" y="1112500"/>
            <a:ext cx="5796900" cy="8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Directions</a:t>
            </a: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: Are these </a:t>
            </a: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situations</a:t>
            </a: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 red flags (a warning sign of a bad situation) or a green flags (a sign of a good, trustworthy situation)? Read each scenario and check the red or green flag box. </a:t>
            </a:r>
            <a:endParaRPr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</p:txBody>
      </p:sp>
      <p:graphicFrame>
        <p:nvGraphicFramePr>
          <p:cNvPr id="58" name="Google Shape;58;p13"/>
          <p:cNvGraphicFramePr/>
          <p:nvPr/>
        </p:nvGraphicFramePr>
        <p:xfrm>
          <a:off x="292850" y="21828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{168B9E4C-81D7-49E5-A9F1-F0E8E5FA45CF}</a:tableStyleId>
              </a:tblPr>
              <a:tblGrid>
                <a:gridCol w="5758375"/>
                <a:gridCol w="690500"/>
                <a:gridCol w="737800"/>
              </a:tblGrid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Situation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Green</a:t>
                      </a: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 Flag?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Red</a:t>
                      </a: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 Flag?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A salesperson follows you around the store and keeps pressuring you to buy something.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Different staff or sales people tell you different things regarding pricing or other information.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The store clearly labels prices and has helpful signs to find what you need.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The fine print is confusing and there are blank spaces on the contract to be filled in later. 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No one can explain what certain fees are for or what they pay for.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The website doesn’t have a secure URL (no “https”).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The salesperson is friendly and helps you with any questions you have. 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The business offers a rewards program that gives you discounts and benefits for being a frequent shopper.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You are </a:t>
                      </a: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pressured</a:t>
                      </a: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 to buy additional insurance or add-ons. 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The business has a return policy that is difficult to understand or seems unfair. 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The website asks for payment via unusual methods (like wire transfers).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You are being pushed to make a big-ticket purchase immediately. The salesperson says the offer won’t still apply if you take a day to think about it.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The store has positive reviews online from many customers. 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The </a:t>
                      </a: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website</a:t>
                      </a: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 requires too much personal information before purchase.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The business offers price matching if you find a better deal elsewhere.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The promises made to you by a salesperson aren’t in the papers or the online documents that you’re asked to sign.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/>
          <p:nvPr/>
        </p:nvSpPr>
        <p:spPr>
          <a:xfrm>
            <a:off x="0" y="0"/>
            <a:ext cx="7772400" cy="545700"/>
          </a:xfrm>
          <a:prstGeom prst="rect">
            <a:avLst/>
          </a:prstGeom>
          <a:solidFill>
            <a:srgbClr val="6ACCE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Mulish"/>
                <a:ea typeface="Mulish"/>
                <a:cs typeface="Mulish"/>
                <a:sym typeface="Mulish"/>
              </a:rPr>
              <a:t>Protecting My Money                 		 Lesson 8: Protecting My Money</a:t>
            </a:r>
            <a:endParaRPr b="1" sz="1800">
              <a:solidFill>
                <a:schemeClr val="lt1"/>
              </a:solidFill>
              <a:latin typeface="Mulish"/>
              <a:ea typeface="Mulish"/>
              <a:cs typeface="Mulish"/>
              <a:sym typeface="Mulish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14500" y="545700"/>
            <a:ext cx="7441500" cy="5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2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Financial Abuse &amp;  		                        Financial Wellness</a:t>
            </a:r>
            <a:endParaRPr b="1" sz="2400">
              <a:solidFill>
                <a:schemeClr val="dk2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2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Exploitation</a:t>
            </a:r>
            <a:endParaRPr b="1" sz="2400">
              <a:solidFill>
                <a:schemeClr val="dk2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pic>
        <p:nvPicPr>
          <p:cNvPr id="65" name="Google Shape;6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9725" y="1091400"/>
            <a:ext cx="1406225" cy="5457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/>
          <p:nvPr/>
        </p:nvSpPr>
        <p:spPr>
          <a:xfrm>
            <a:off x="214500" y="1407475"/>
            <a:ext cx="5796900" cy="8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Directions</a:t>
            </a: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: Read through the list of signs that financial </a:t>
            </a: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exploitation</a:t>
            </a: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 may be </a:t>
            </a: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occurring</a:t>
            </a: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. Check the box if any are suspected, observed, or reported. Use this </a:t>
            </a: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information</a:t>
            </a: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 to help you decide whether to get </a:t>
            </a: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assistance</a:t>
            </a: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. </a:t>
            </a:r>
            <a:endParaRPr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</p:txBody>
      </p:sp>
      <p:graphicFrame>
        <p:nvGraphicFramePr>
          <p:cNvPr id="67" name="Google Shape;67;p14"/>
          <p:cNvGraphicFramePr/>
          <p:nvPr/>
        </p:nvGraphicFramePr>
        <p:xfrm>
          <a:off x="292875" y="2507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{168B9E4C-81D7-49E5-A9F1-F0E8E5FA45CF}</a:tableStyleId>
              </a:tblPr>
              <a:tblGrid>
                <a:gridCol w="4113050"/>
                <a:gridCol w="1073675"/>
                <a:gridCol w="999950"/>
                <a:gridCol w="999950"/>
              </a:tblGrid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Situation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Suspected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Observed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Reported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Property or assets transferred without your knowledge or under pressure</a:t>
                      </a: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: You find out that someone transferred your home or valuable items without your permission or if you felt pressured to do so.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Frequent checks made out to “cash”</a:t>
                      </a: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: You notice many checks written to cash from your account without your approval or if you felt pressured to write them.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Unusual bank or credit card activity</a:t>
                      </a: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: You see transactions that you didn’t make or don’t understand on your bank statements, or if your bank alerts you about suspicious activity.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Taking out a large, unexplained loan or reverse mortgage</a:t>
                      </a: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: You find out that someone borrowed a significant amount of money or took out a large loan or reverse mortgage without your permission or if you felt pressured to do so.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Changes made to your will that you didn’t agree to or made under pressure</a:t>
                      </a: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: Changes are made to your will while you’re not feeling well or without a good reason.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Noticing unusual information on a tax return</a:t>
                      </a: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: You see information on your tax forms that doesn’t seem right or you weren’t aware of.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Signatures on checks, legal documents, or other communications that do not match your own:</a:t>
                      </a: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 You see signatures that look different from your usual signature.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/>
          <p:nvPr/>
        </p:nvSpPr>
        <p:spPr>
          <a:xfrm>
            <a:off x="0" y="0"/>
            <a:ext cx="7772400" cy="545700"/>
          </a:xfrm>
          <a:prstGeom prst="rect">
            <a:avLst/>
          </a:prstGeom>
          <a:solidFill>
            <a:srgbClr val="6ACCE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Mulish"/>
                <a:ea typeface="Mulish"/>
                <a:cs typeface="Mulish"/>
                <a:sym typeface="Mulish"/>
              </a:rPr>
              <a:t>Protecting My Money                 		 Lesson 8: Protecting My Money</a:t>
            </a:r>
            <a:endParaRPr b="1" sz="1800">
              <a:solidFill>
                <a:schemeClr val="lt1"/>
              </a:solidFill>
              <a:latin typeface="Mulish"/>
              <a:ea typeface="Mulish"/>
              <a:cs typeface="Mulish"/>
              <a:sym typeface="Mulish"/>
            </a:endParaRPr>
          </a:p>
        </p:txBody>
      </p:sp>
      <p:sp>
        <p:nvSpPr>
          <p:cNvPr id="73" name="Google Shape;73;p15"/>
          <p:cNvSpPr txBox="1"/>
          <p:nvPr/>
        </p:nvSpPr>
        <p:spPr>
          <a:xfrm>
            <a:off x="214500" y="545700"/>
            <a:ext cx="7441500" cy="5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2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Financial Abuse &amp; </a:t>
            </a:r>
            <a:r>
              <a:rPr b="1" lang="en" sz="2400">
                <a:solidFill>
                  <a:schemeClr val="dk2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 		                        Financial Wellness</a:t>
            </a:r>
            <a:endParaRPr b="1" sz="2400">
              <a:solidFill>
                <a:schemeClr val="dk2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>
                <a:solidFill>
                  <a:schemeClr val="dk2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Exploitation</a:t>
            </a:r>
            <a:endParaRPr b="1" sz="2400">
              <a:solidFill>
                <a:schemeClr val="dk2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pic>
        <p:nvPicPr>
          <p:cNvPr id="74" name="Google Shape;7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9725" y="1091400"/>
            <a:ext cx="1406225" cy="5457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5" name="Google Shape;75;p15"/>
          <p:cNvGraphicFramePr/>
          <p:nvPr/>
        </p:nvGraphicFramePr>
        <p:xfrm>
          <a:off x="292888" y="18878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{168B9E4C-81D7-49E5-A9F1-F0E8E5FA45CF}</a:tableStyleId>
              </a:tblPr>
              <a:tblGrid>
                <a:gridCol w="4113050"/>
                <a:gridCol w="1073675"/>
                <a:gridCol w="999950"/>
                <a:gridCol w="999950"/>
              </a:tblGrid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Situation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Suspected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Observed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Reported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Adding a caregiver’s name to your accounts without your consent or under pressure</a:t>
                      </a: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: You’ve given a caregiver access to your bank accounts or credit cards and you’re not sure why they need it or </a:t>
                      </a: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they pressured you to do it. 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Bills going unpaid or overdue despite someone else being responsible for paying them</a:t>
                      </a: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: Bills that are supposed to be taken care of by someone else are not getting paid on time.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Living in conditions below what you can afford:</a:t>
                      </a: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 You’re living in a place that doesn’t match your financial situation.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Missing personal belongings, important papers, credit cards, or identification documents</a:t>
                      </a: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: If your personal belongings, important papers, credit cards, or identification documents go missing.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Feeling isolated</a:t>
                      </a: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: You begin to feel more fearful or you’re being kept away from friends or events by those who are supposed to care for you.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Not knowing how much money you receive or being denied access to your financial information</a:t>
                      </a: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: You’re unsure about your income or if someone won’t tell you how much money you have.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Caregiver has an unusual amount of expensive items</a:t>
                      </a: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:</a:t>
                      </a: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 You notice your caregiver has a lot of new, expensive things or asks you to buy them. 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Caregivers not allowing you privacy or independence when you request it:</a:t>
                      </a: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 Caregivers won’t leave you alone or let you see visitors when you ask them to.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