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10058400" cx="7772400"/>
  <p:notesSz cx="6858000" cy="9144000"/>
  <p:embeddedFontLst>
    <p:embeddedFont>
      <p:font typeface="Merriweather Sans"/>
      <p:regular r:id="rId12"/>
      <p:bold r:id="rId13"/>
      <p:italic r:id="rId14"/>
      <p:boldItalic r:id="rId15"/>
    </p:embeddedFont>
    <p:embeddedFont>
      <p:font typeface="Mulish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AF85441-BB98-4BDB-A0D7-43247E8D4169}">
  <a:tblStyle styleId="{9AF85441-BB98-4BDB-A0D7-43247E8D416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MerriweatherSans-bold.fntdata"/><Relationship Id="rId12" Type="http://schemas.openxmlformats.org/officeDocument/2006/relationships/font" Target="fonts/Merriweather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erriweatherSans-boldItalic.fntdata"/><Relationship Id="rId14" Type="http://schemas.openxmlformats.org/officeDocument/2006/relationships/font" Target="fonts/MerriweatherSans-italic.fntdata"/><Relationship Id="rId17" Type="http://schemas.openxmlformats.org/officeDocument/2006/relationships/font" Target="fonts/Mulish-bold.fntdata"/><Relationship Id="rId16" Type="http://schemas.openxmlformats.org/officeDocument/2006/relationships/font" Target="fonts/Mulish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Mulish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ulish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5154b8bd0_0_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5154b8bd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e6f0320632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e6f03206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6f0320632_0_57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e6f0320632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e6f0320632_0_7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e6f0320632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6f0320632_0_3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e6f032063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Spending Plan                 		     Lesson 7: Managing a Spending Plan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Occasional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Expenses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  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14500" y="1112500"/>
            <a:ext cx="5796900" cy="12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Write down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seasonal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 and unexpected expenses last year and the amount you owed for each. Circle the expenses that could lead to debt again this year and fill in the left column.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58" name="Google Shape;58;p13"/>
          <p:cNvGraphicFramePr/>
          <p:nvPr/>
        </p:nvGraphicFramePr>
        <p:xfrm>
          <a:off x="253013" y="1942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1154325"/>
                <a:gridCol w="2070050"/>
                <a:gridCol w="1445725"/>
                <a:gridCol w="2694375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Last Year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This Year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Months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Seasonal or Emergency Expenses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Amount Owed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What expenses do I need to prepare for this year?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January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February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March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Ex: Gutter </a:t>
                      </a: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cleaning</a:t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Ex: $500</a:t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April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May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June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July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Ex: Summer vacation</a:t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Ex: $800</a:t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August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Ex: Back to school clothes</a:t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Ex: $200</a:t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September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October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November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December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Ex: </a:t>
                      </a: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Holiday</a:t>
                      </a: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gifts</a:t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Ex: $200</a:t>
                      </a:r>
                      <a:endParaRPr i="1"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Spending Plan                 		     Lesson 7: Managing a Spending Plan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Budget Tool				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 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214500" y="1112500"/>
            <a:ext cx="5796900" cy="12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Use this budget tool to see how much you make and spend each month.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67" name="Google Shape;67;p14"/>
          <p:cNvGraphicFramePr/>
          <p:nvPr/>
        </p:nvGraphicFramePr>
        <p:xfrm>
          <a:off x="214488" y="2826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1735325"/>
                <a:gridCol w="1735325"/>
              </a:tblGrid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Type of Income</a:t>
                      </a: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Amount Gained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Job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Government program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Disability benefits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Financial support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Other income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income this month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8" name="Google Shape;68;p14"/>
          <p:cNvGraphicFramePr/>
          <p:nvPr/>
        </p:nvGraphicFramePr>
        <p:xfrm>
          <a:off x="3990888" y="208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1735325"/>
                <a:gridCol w="1735325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Type of Spending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Amount Spent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Housing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Utilities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Groceries &amp; supplies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Health expenses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Transportation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Education &amp; childcare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Cell phone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Internet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Service animals &amp; pets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Debt payments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Other </a:t>
                      </a: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spending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spent this month</a:t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9" name="Google Shape;69;p14"/>
          <p:cNvGraphicFramePr/>
          <p:nvPr/>
        </p:nvGraphicFramePr>
        <p:xfrm>
          <a:off x="214488" y="208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1164175"/>
                <a:gridCol w="2306475"/>
              </a:tblGrid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Month</a:t>
                      </a: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0" name="Google Shape;70;p14"/>
          <p:cNvSpPr txBox="1"/>
          <p:nvPr/>
        </p:nvSpPr>
        <p:spPr>
          <a:xfrm>
            <a:off x="214500" y="7499175"/>
            <a:ext cx="7247100" cy="10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05162"/>
                </a:solidFill>
                <a:latin typeface="Mulish"/>
                <a:ea typeface="Mulish"/>
                <a:cs typeface="Mulish"/>
                <a:sym typeface="Mulish"/>
              </a:rPr>
              <a:t>Build your Budget</a:t>
            </a:r>
            <a:endParaRPr b="1">
              <a:solidFill>
                <a:srgbClr val="40516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40516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05162"/>
                </a:solidFill>
                <a:latin typeface="Mulish"/>
                <a:ea typeface="Mulish"/>
                <a:cs typeface="Mulish"/>
                <a:sym typeface="Mulish"/>
              </a:rPr>
              <a:t>_____________________</a:t>
            </a:r>
            <a:r>
              <a:rPr b="1" lang="en">
                <a:solidFill>
                  <a:srgbClr val="405162"/>
                </a:solidFill>
                <a:latin typeface="Mulish"/>
                <a:ea typeface="Mulish"/>
                <a:cs typeface="Mulish"/>
                <a:sym typeface="Mulish"/>
              </a:rPr>
              <a:t> - _____________________ = </a:t>
            </a:r>
            <a:r>
              <a:rPr b="1" lang="en">
                <a:solidFill>
                  <a:srgbClr val="405162"/>
                </a:solidFill>
                <a:latin typeface="Mulish"/>
                <a:ea typeface="Mulish"/>
                <a:cs typeface="Mulish"/>
                <a:sym typeface="Mulish"/>
              </a:rPr>
              <a:t>_____________________</a:t>
            </a:r>
            <a:endParaRPr b="1">
              <a:solidFill>
                <a:srgbClr val="40516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05162"/>
                </a:solidFill>
                <a:latin typeface="Mulish"/>
                <a:ea typeface="Mulish"/>
                <a:cs typeface="Mulish"/>
                <a:sym typeface="Mulish"/>
              </a:rPr>
              <a:t>Total income 			Total spending			 </a:t>
            </a:r>
            <a:r>
              <a:rPr b="1" lang="en">
                <a:solidFill>
                  <a:srgbClr val="405162"/>
                </a:solidFill>
                <a:latin typeface="Mulish"/>
                <a:ea typeface="Mulish"/>
                <a:cs typeface="Mulish"/>
                <a:sym typeface="Mulish"/>
              </a:rPr>
              <a:t> </a:t>
            </a:r>
            <a:endParaRPr b="1">
              <a:solidFill>
                <a:srgbClr val="40516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rgbClr val="40516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4442175" y="8285875"/>
            <a:ext cx="31413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05162"/>
                </a:solidFill>
                <a:latin typeface="Mulish"/>
                <a:ea typeface="Mulish"/>
                <a:cs typeface="Mulish"/>
                <a:sym typeface="Mulish"/>
              </a:rPr>
              <a:t>If your income is more than your expenses, you have money left to save or spend.</a:t>
            </a:r>
            <a:endParaRPr b="1">
              <a:solidFill>
                <a:srgbClr val="40516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40516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05162"/>
                </a:solidFill>
                <a:latin typeface="Mulish"/>
                <a:ea typeface="Mulish"/>
                <a:cs typeface="Mulish"/>
                <a:sym typeface="Mulish"/>
              </a:rPr>
              <a:t>If your expenses are more than your income, look at your budget to find expenses to cut.</a:t>
            </a:r>
            <a:endParaRPr b="1">
              <a:solidFill>
                <a:srgbClr val="40516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Spending Plan                 		     Lesson 7: Managing a Spending Plan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How Does Your Spending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	       Financial Wellness 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Compare?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 txBox="1"/>
          <p:nvPr/>
        </p:nvSpPr>
        <p:spPr>
          <a:xfrm>
            <a:off x="214500" y="1540850"/>
            <a:ext cx="5796900" cy="9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People often wonder how their spending compares with that of other families. Here is a general budget breakdown. How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might differences in your spending be explained?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80" name="Google Shape;80;p15"/>
          <p:cNvGraphicFramePr/>
          <p:nvPr/>
        </p:nvGraphicFramePr>
        <p:xfrm>
          <a:off x="595238" y="2924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3290950"/>
                <a:gridCol w="3083000"/>
              </a:tblGrid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Charitable</a:t>
                      </a: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</a:t>
                      </a: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Gifts</a:t>
                      </a: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10-15%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Savings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5-10%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Housing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25-35%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Many spend 40-50%</a:t>
                      </a:r>
                      <a:endParaRPr b="1" sz="18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Utilities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5-10%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Food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5-15%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Transportation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10-15%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Clothing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2-7%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Medical/Health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5-10%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Personal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5-10%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Recreation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4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5-10%</a:t>
                      </a:r>
                      <a:endParaRPr b="1" sz="24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Spending Plan                 		     Lesson 7: Managing a Spending Plan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Help &amp; Support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			  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6"/>
          <p:cNvSpPr txBox="1"/>
          <p:nvPr/>
        </p:nvSpPr>
        <p:spPr>
          <a:xfrm>
            <a:off x="214500" y="1112500"/>
            <a:ext cx="5796900" cy="12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Sometimes we need help with budget calculations or sticking with our goals. Think about who you can reach out to and what you might need help with.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89" name="Google Shape;89;p16"/>
          <p:cNvGraphicFramePr/>
          <p:nvPr/>
        </p:nvGraphicFramePr>
        <p:xfrm>
          <a:off x="485025" y="2611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2045950"/>
                <a:gridCol w="2040600"/>
                <a:gridCol w="2715775"/>
              </a:tblGrid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Name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Relationship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What family members or friends can you rely on for support when needed? </a:t>
                      </a: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0" name="Google Shape;90;p16"/>
          <p:cNvGraphicFramePr/>
          <p:nvPr/>
        </p:nvGraphicFramePr>
        <p:xfrm>
          <a:off x="485025" y="4893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2045950"/>
                <a:gridCol w="2040600"/>
                <a:gridCol w="2715775"/>
              </a:tblGrid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Name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How They Helped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Who have you already </a:t>
                      </a: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received</a:t>
                      </a: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 help from? How have they helped you?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1" name="Google Shape;91;p16"/>
          <p:cNvGraphicFramePr/>
          <p:nvPr/>
        </p:nvGraphicFramePr>
        <p:xfrm>
          <a:off x="485025" y="6961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3405625"/>
                <a:gridCol w="3396700"/>
              </a:tblGrid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Areas for Help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What would you like more help with?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Spending Plan                 		     Lesson 7: Managing a Spending Plan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Bill Calendar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			  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98" name="Google Shape;9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7"/>
          <p:cNvSpPr txBox="1"/>
          <p:nvPr/>
        </p:nvSpPr>
        <p:spPr>
          <a:xfrm>
            <a:off x="214500" y="1112500"/>
            <a:ext cx="5796900" cy="12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Use this bill calendar to see all your bills and plan when they’re due.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100" name="Google Shape;100;p17"/>
          <p:cNvGraphicFramePr/>
          <p:nvPr/>
        </p:nvGraphicFramePr>
        <p:xfrm>
          <a:off x="201738" y="44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1052700"/>
                <a:gridCol w="1052700"/>
                <a:gridCol w="1052700"/>
                <a:gridCol w="1052700"/>
                <a:gridCol w="1052700"/>
                <a:gridCol w="1052700"/>
                <a:gridCol w="1052700"/>
              </a:tblGrid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Sunday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Monday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Tuesday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Wednesday</a:t>
                      </a:r>
                      <a:endParaRPr b="1" sz="12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Thursday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Friday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Saturday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01" name="Google Shape;101;p17"/>
          <p:cNvGraphicFramePr/>
          <p:nvPr/>
        </p:nvGraphicFramePr>
        <p:xfrm>
          <a:off x="308638" y="193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1164175"/>
                <a:gridCol w="2306475"/>
              </a:tblGrid>
              <a:tr h="333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Month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02" name="Google Shape;102;p17"/>
          <p:cNvGraphicFramePr/>
          <p:nvPr/>
        </p:nvGraphicFramePr>
        <p:xfrm>
          <a:off x="308638" y="2586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{9AF85441-BB98-4BDB-A0D7-43247E8D4169}</a:tableStyleId>
              </a:tblPr>
              <a:tblGrid>
                <a:gridCol w="1788775"/>
                <a:gridCol w="1788775"/>
                <a:gridCol w="1788775"/>
                <a:gridCol w="1788775"/>
              </a:tblGrid>
              <a:tr h="333150"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Bills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