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10058400" cx="7772400"/>
  <p:notesSz cx="6858000" cy="9144000"/>
  <p:embeddedFontLst>
    <p:embeddedFont>
      <p:font typeface="Merriweather Sans"/>
      <p:regular r:id="rId11"/>
      <p:bold r:id="rId12"/>
      <p:italic r:id="rId13"/>
      <p:boldItalic r:id="rId14"/>
    </p:embeddedFont>
    <p:embeddedFont>
      <p:font typeface="Mulish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747775"/>
          </p15:clr>
        </p15:guide>
        <p15:guide id="2" pos="244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0502490-4616-4F3B-82FA-AFC9AAC11974}">
  <a:tblStyle styleId="{A0502490-4616-4F3B-82FA-AFC9AAC1197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erriweatherSans-regular.fntdata"/><Relationship Id="rId10" Type="http://schemas.openxmlformats.org/officeDocument/2006/relationships/slide" Target="slides/slide4.xml"/><Relationship Id="rId13" Type="http://schemas.openxmlformats.org/officeDocument/2006/relationships/font" Target="fonts/MerriweatherSans-italic.fntdata"/><Relationship Id="rId12" Type="http://schemas.openxmlformats.org/officeDocument/2006/relationships/font" Target="fonts/MerriweatherSans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Mulish-regular.fntdata"/><Relationship Id="rId14" Type="http://schemas.openxmlformats.org/officeDocument/2006/relationships/font" Target="fonts/MerriweatherSans-boldItalic.fntdata"/><Relationship Id="rId17" Type="http://schemas.openxmlformats.org/officeDocument/2006/relationships/font" Target="fonts/Mulish-italic.fntdata"/><Relationship Id="rId16" Type="http://schemas.openxmlformats.org/officeDocument/2006/relationships/font" Target="fonts/Mulish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font" Target="fonts/Mulish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5154b8bd0_0_2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5154b8bd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e553b3e5ab_0_6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e553b3e5ab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e553b3e5ab_0_22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e553b3e5ab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c5ad0c8cc3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c5ad0c8cc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Spending Plan                 			   Lesson 6: Making a Spending Plan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The Budget Game</a:t>
            </a: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  			       Financial Wellness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214500" y="1112500"/>
            <a:ext cx="5796900" cy="12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Directions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: 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Sticking to a budget means making choices. There is never enough money for all the things we want. This game will help you decide what is more important to you. Imagine you have a monthly budget of $20. Each item (or box) only costs $1. Mark items in each area and calculate your spending as you go. 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graphicFrame>
        <p:nvGraphicFramePr>
          <p:cNvPr id="58" name="Google Shape;58;p13"/>
          <p:cNvGraphicFramePr/>
          <p:nvPr/>
        </p:nvGraphicFramePr>
        <p:xfrm>
          <a:off x="214513" y="8080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{A0502490-4616-4F3B-82FA-AFC9AAC11974}</a:tableStyleId>
              </a:tblPr>
              <a:tblGrid>
                <a:gridCol w="3571250"/>
                <a:gridCol w="3571250"/>
              </a:tblGrid>
              <a:tr h="100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Recreation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CCE3"/>
                    </a:solidFill>
                  </a:tcPr>
                </a:tc>
                <a:tc hMerge="1"/>
              </a:tr>
              <a:tr h="100000">
                <a:tc gridSpan="2"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Spend time with friends at home or in the park 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Go bowling, roller skating, or attend a sports event ▢ 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Go to the movies and purchase snacks ▢ ▢ 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100000"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Total Spent: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Remaining: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Google Shape;59;p13"/>
          <p:cNvGraphicFramePr/>
          <p:nvPr/>
        </p:nvGraphicFramePr>
        <p:xfrm>
          <a:off x="214513" y="4503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{A0502490-4616-4F3B-82FA-AFC9AAC11974}</a:tableStyleId>
              </a:tblPr>
              <a:tblGrid>
                <a:gridCol w="3571250"/>
                <a:gridCol w="3571250"/>
              </a:tblGrid>
              <a:tr h="100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Savings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CCE3"/>
                    </a:solidFill>
                  </a:tcPr>
                </a:tc>
                <a:tc hMerge="1"/>
              </a:tr>
              <a:tr h="100000">
                <a:tc gridSpan="2"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Add your change to a piggy bank ▢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Add a deposit to your savings account ▢ ▢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100000"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Total Spent: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Remaining: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0" name="Google Shape;60;p13"/>
          <p:cNvGraphicFramePr/>
          <p:nvPr/>
        </p:nvGraphicFramePr>
        <p:xfrm>
          <a:off x="214488" y="6099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{A0502490-4616-4F3B-82FA-AFC9AAC11974}</a:tableStyleId>
              </a:tblPr>
              <a:tblGrid>
                <a:gridCol w="3571250"/>
                <a:gridCol w="3571250"/>
              </a:tblGrid>
              <a:tr h="100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Food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CCE3"/>
                    </a:solidFill>
                  </a:tcPr>
                </a:tc>
                <a:tc hMerge="1"/>
              </a:tr>
              <a:tr h="100000">
                <a:tc gridSpan="2"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Purchase groceries to make snacks and meals at home ▢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Buy food at school or work ▢ ▢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Buy food at a convenience store or a vending machine ▢ ▢ ▢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Order fast food ▢ ▢ ▢ ▢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100000"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Total Spent: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Remaining: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1" name="Google Shape;61;p13"/>
          <p:cNvGraphicFramePr/>
          <p:nvPr/>
        </p:nvGraphicFramePr>
        <p:xfrm>
          <a:off x="214500" y="2470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{A0502490-4616-4F3B-82FA-AFC9AAC11974}</a:tableStyleId>
              </a:tblPr>
              <a:tblGrid>
                <a:gridCol w="3571250"/>
                <a:gridCol w="3571250"/>
              </a:tblGrid>
              <a:tr h="100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Basics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CCE3"/>
                    </a:solidFill>
                  </a:tcPr>
                </a:tc>
                <a:tc hMerge="1"/>
              </a:tr>
              <a:tr h="100000">
                <a:tc gridSpan="2"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Rent or mortgage ▢ ▢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Cell phone bill ▢ ▢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Water and electric bill ▢ ▢ 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Health insurance ▢ ▢ 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100000"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Total Spent: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Remaining: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Spending Plan                 			   Lesson 6: Making a Spending Plan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The Budget Game   			       Financial Wellness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9" name="Google Shape;69;p14"/>
          <p:cNvGraphicFramePr/>
          <p:nvPr/>
        </p:nvGraphicFramePr>
        <p:xfrm>
          <a:off x="214500" y="38996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{A0502490-4616-4F3B-82FA-AFC9AAC11974}</a:tableStyleId>
              </a:tblPr>
              <a:tblGrid>
                <a:gridCol w="3571250"/>
                <a:gridCol w="3571250"/>
              </a:tblGrid>
              <a:tr h="100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Gifts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CCE3"/>
                    </a:solidFill>
                  </a:tcPr>
                </a:tc>
                <a:tc hMerge="1"/>
              </a:tr>
              <a:tr h="100000">
                <a:tc gridSpan="2"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Make your own with supplies you already own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Buy cards and small gifts on special occasions ▢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Purchase gifts frequently for family and friends ▢ ▢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100000"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Total Spent: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Remaining: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0" name="Google Shape;70;p14"/>
          <p:cNvGraphicFramePr/>
          <p:nvPr/>
        </p:nvGraphicFramePr>
        <p:xfrm>
          <a:off x="214513" y="7601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{A0502490-4616-4F3B-82FA-AFC9AAC11974}</a:tableStyleId>
              </a:tblPr>
              <a:tblGrid>
                <a:gridCol w="3571250"/>
                <a:gridCol w="3571250"/>
              </a:tblGrid>
              <a:tr h="100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Miscellaneous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CCE3"/>
                    </a:solidFill>
                  </a:tcPr>
                </a:tc>
                <a:tc hMerge="1"/>
              </a:tr>
              <a:tr h="100000">
                <a:tc gridSpan="2"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Pay for a streaming service, like Netflix or Spotify ▢ ▢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Dance, fitness, or music lessons ▢ ▢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Concert or sports event tickets ▢ ▢ 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Pet ▢ ▢ ▢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Car payment, insurance, gas, and maintenance ▢ ▢ ▢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100000"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Total Spent: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Remaining: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1" name="Google Shape;71;p14"/>
          <p:cNvGraphicFramePr/>
          <p:nvPr/>
        </p:nvGraphicFramePr>
        <p:xfrm>
          <a:off x="214500" y="5750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{A0502490-4616-4F3B-82FA-AFC9AAC11974}</a:tableStyleId>
              </a:tblPr>
              <a:tblGrid>
                <a:gridCol w="3571250"/>
                <a:gridCol w="3571250"/>
              </a:tblGrid>
              <a:tr h="100000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Hobbies, Books, &amp; Games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CCE3"/>
                    </a:solidFill>
                  </a:tcPr>
                </a:tc>
                <a:tc hMerge="1"/>
              </a:tr>
              <a:tr h="100000">
                <a:tc gridSpan="2"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Borrow or trade, use supplies you already own, borrow from the library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Buy at thrift stores ▢ 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Buy new at speciality stores ▢ ▢ 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100000"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Total Spent: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Remaining: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2" name="Google Shape;72;p14"/>
          <p:cNvGraphicFramePr/>
          <p:nvPr/>
        </p:nvGraphicFramePr>
        <p:xfrm>
          <a:off x="214488" y="18353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{A0502490-4616-4F3B-82FA-AFC9AAC11974}</a:tableStyleId>
              </a:tblPr>
              <a:tblGrid>
                <a:gridCol w="3571250"/>
                <a:gridCol w="3571250"/>
              </a:tblGrid>
              <a:tr h="385625"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Clothing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CCE3"/>
                    </a:solidFill>
                  </a:tcPr>
                </a:tc>
                <a:tc hMerge="1"/>
              </a:tr>
              <a:tr h="100000">
                <a:tc gridSpan="2"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Wear clothes that you already own  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Buy at thrift stores ▢ 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Shop at a discount store ▢ ▢ 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5162"/>
                        </a:buClr>
                        <a:buSzPts val="1400"/>
                        <a:buFont typeface="Mulish"/>
                        <a:buAutoNum type="alphaUcPeriod"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Buy brand name clothing ▢ ▢ ▢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</a:tr>
              <a:tr h="100000"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Total Spent: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Remaining: 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Spending Plan                 			   Lesson 6: Making a Spending Plan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78" name="Google Shape;78;p15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Income Tracker</a:t>
            </a: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 			               Financial Wellness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 txBox="1"/>
          <p:nvPr/>
        </p:nvSpPr>
        <p:spPr>
          <a:xfrm>
            <a:off x="214500" y="1217550"/>
            <a:ext cx="6035100" cy="12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Directions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: Record your income sources for each month to determine how much you have to spend and save. 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rabi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Write in the names of any income and benefits that apply to you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rabi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Fill in the amounts you 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receive each week 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rabi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Total up each week’s income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ulish"/>
              <a:buAutoNum type="arabicPeriod"/>
            </a:pP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Circle the payments that come at a predictable time and amount. This will show you the income you can count on each month. 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graphicFrame>
        <p:nvGraphicFramePr>
          <p:cNvPr id="81" name="Google Shape;81;p15"/>
          <p:cNvGraphicFramePr/>
          <p:nvPr/>
        </p:nvGraphicFramePr>
        <p:xfrm>
          <a:off x="214500" y="3018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{A0502490-4616-4F3B-82FA-AFC9AAC11974}</a:tableStyleId>
              </a:tblPr>
              <a:tblGrid>
                <a:gridCol w="2084225"/>
                <a:gridCol w="962375"/>
                <a:gridCol w="1047050"/>
                <a:gridCol w="1047050"/>
                <a:gridCol w="1047050"/>
                <a:gridCol w="1047050"/>
              </a:tblGrid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Week 1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Week 2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Week 3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Week 4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Week 5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Job </a:t>
                      </a: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________________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62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Job ________________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518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Government program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____________________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Disability benefits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____________________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Financial support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____________________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Other: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Other: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Other: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Other: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Other: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Weekly totals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4"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Total income for </a:t>
                      </a: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this month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/>
          <p:nvPr/>
        </p:nvSpPr>
        <p:spPr>
          <a:xfrm>
            <a:off x="0" y="0"/>
            <a:ext cx="7772400" cy="545700"/>
          </a:xfrm>
          <a:prstGeom prst="rect">
            <a:avLst/>
          </a:prstGeom>
          <a:solidFill>
            <a:srgbClr val="6ACCE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Spending Plan</a:t>
            </a: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  </a:t>
            </a:r>
            <a:r>
              <a:rPr b="1" lang="en" sz="1800">
                <a:solidFill>
                  <a:schemeClr val="lt1"/>
                </a:solidFill>
                <a:latin typeface="Mulish"/>
                <a:ea typeface="Mulish"/>
                <a:cs typeface="Mulish"/>
                <a:sym typeface="Mulish"/>
              </a:rPr>
              <a:t>               			   Lesson 6: Making a Spending Plan</a:t>
            </a:r>
            <a:endParaRPr b="1" sz="1800">
              <a:solidFill>
                <a:schemeClr val="lt1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sp>
        <p:nvSpPr>
          <p:cNvPr id="87" name="Google Shape;87;p16"/>
          <p:cNvSpPr txBox="1"/>
          <p:nvPr/>
        </p:nvSpPr>
        <p:spPr>
          <a:xfrm>
            <a:off x="214500" y="545700"/>
            <a:ext cx="7441500" cy="5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2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Expense Tracker	    			       Financial Wellness</a:t>
            </a:r>
            <a:endParaRPr b="1" sz="2400">
              <a:solidFill>
                <a:schemeClr val="dk2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  <p:pic>
        <p:nvPicPr>
          <p:cNvPr id="88" name="Google Shape;8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49725" y="1091400"/>
            <a:ext cx="1406225" cy="5457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6"/>
          <p:cNvSpPr txBox="1"/>
          <p:nvPr/>
        </p:nvSpPr>
        <p:spPr>
          <a:xfrm>
            <a:off x="214500" y="1217550"/>
            <a:ext cx="5394300" cy="12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Directions</a:t>
            </a:r>
            <a:r>
              <a:rPr lang="en">
                <a:solidFill>
                  <a:schemeClr val="dk2"/>
                </a:solidFill>
                <a:latin typeface="Mulish"/>
                <a:ea typeface="Mulish"/>
                <a:cs typeface="Mulish"/>
                <a:sym typeface="Mulish"/>
              </a:rPr>
              <a:t>: A first step to making a spending plan is tracking your spending. You usually need to track your spending for one month to get a look at where your money is going. Spending includes money you use to buy items and services. Services may include a haircut, movie rental, or a utility bill.</a:t>
            </a:r>
            <a:endParaRPr>
              <a:solidFill>
                <a:schemeClr val="dk2"/>
              </a:solidFill>
              <a:latin typeface="Mulish"/>
              <a:ea typeface="Mulish"/>
              <a:cs typeface="Mulish"/>
              <a:sym typeface="Mulish"/>
            </a:endParaRPr>
          </a:p>
        </p:txBody>
      </p:sp>
      <p:graphicFrame>
        <p:nvGraphicFramePr>
          <p:cNvPr id="90" name="Google Shape;90;p16"/>
          <p:cNvGraphicFramePr/>
          <p:nvPr/>
        </p:nvGraphicFramePr>
        <p:xfrm>
          <a:off x="268850" y="2653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{A0502490-4616-4F3B-82FA-AFC9AAC11974}</a:tableStyleId>
              </a:tblPr>
              <a:tblGrid>
                <a:gridCol w="1808675"/>
                <a:gridCol w="1808675"/>
                <a:gridCol w="1808675"/>
                <a:gridCol w="1808675"/>
              </a:tblGrid>
              <a:tr h="100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Date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Item or Service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Amount Spent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Cash or Credit</a:t>
                      </a:r>
                      <a:endParaRPr b="1"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Example: Jan. 3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Movie ticket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$7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405162"/>
                          </a:solidFill>
                          <a:latin typeface="Mulish"/>
                          <a:ea typeface="Mulish"/>
                          <a:cs typeface="Mulish"/>
                          <a:sym typeface="Mulish"/>
                        </a:rPr>
                        <a:t>Cash </a:t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51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405162"/>
                        </a:solidFill>
                        <a:latin typeface="Mulish"/>
                        <a:ea typeface="Mulish"/>
                        <a:cs typeface="Mulish"/>
                        <a:sym typeface="Mulish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40516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