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embeddedFontLst>
    <p:embeddedFont>
      <p:font typeface="Merriweather Sans"/>
      <p:regular r:id="rId8"/>
      <p:bold r:id="rId9"/>
      <p:italic r:id="rId10"/>
      <p:boldItalic r:id="rId11"/>
    </p:embeddedFont>
    <p:embeddedFont>
      <p:font typeface="Mulish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Sans-boldItalic.fntdata"/><Relationship Id="rId10" Type="http://schemas.openxmlformats.org/officeDocument/2006/relationships/font" Target="fonts/MerriweatherSans-italic.fntdata"/><Relationship Id="rId13" Type="http://schemas.openxmlformats.org/officeDocument/2006/relationships/font" Target="fonts/Mulish-bold.fntdata"/><Relationship Id="rId12" Type="http://schemas.openxmlformats.org/officeDocument/2006/relationships/font" Target="fonts/Mulish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erriweatherSans-bold.fntdata"/><Relationship Id="rId15" Type="http://schemas.openxmlformats.org/officeDocument/2006/relationships/font" Target="fonts/Mulish-boldItalic.fntdata"/><Relationship Id="rId14" Type="http://schemas.openxmlformats.org/officeDocument/2006/relationships/font" Target="fonts/Mulish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erriweather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bce23b5ec_0_2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bce23b5e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5154b8bd0_0_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5154b8bd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files.consumerfinance.gov/f/documents/cfpb_your-money-your-goals_debt_log_tool_2018-11_ADA.pdf" TargetMode="External"/><Relationship Id="rId5" Type="http://schemas.openxmlformats.org/officeDocument/2006/relationships/hyperlink" Target="https://files.consumerfinance.gov/f/documents/bcfp_your-money-goals_debt_booklet_print.pdf" TargetMode="External"/><Relationship Id="rId6" Type="http://schemas.openxmlformats.org/officeDocument/2006/relationships/hyperlink" Target="https://files.consumerfinance.gov/f/documents/cfpb_your-money-your-goals_debt_income_calc_tool_2018-11_ADA.pdf" TargetMode="External"/><Relationship Id="rId7" Type="http://schemas.openxmlformats.org/officeDocument/2006/relationships/hyperlink" Target="https://files.consumerfinance.gov/f/documents/cfpb_your-money-your-goals_prioritizing-bills_tool.pdf" TargetMode="External"/><Relationship Id="rId8" Type="http://schemas.openxmlformats.org/officeDocument/2006/relationships/hyperlink" Target="https://files.consumerfinance.gov/f/documents/cfpb_your-money-your-goals_debt-collectors_tool_2018-11.pdf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Paying My Bills		                    	               Lesson 12: Controlling Debt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Debt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Resources  	       	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14500" y="1145350"/>
            <a:ext cx="5796900" cy="406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Use these resources from the Consumer Financial Protection Bureau to track your debts, calculate your debt-to-income ratio, prioritize bills, prepare to talk with debt collectors.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Char char="●"/>
            </a:pPr>
            <a:r>
              <a:rPr lang="en" u="sng">
                <a:solidFill>
                  <a:schemeClr val="hlink"/>
                </a:solidFill>
                <a:latin typeface="Mulish"/>
                <a:ea typeface="Mulish"/>
                <a:cs typeface="Mulish"/>
                <a:sym typeface="Mulish"/>
                <a:hlinkClick r:id="rId4"/>
              </a:rPr>
              <a:t>Track your debts and how much you owe with this Debt log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Char char="●"/>
            </a:pPr>
            <a:r>
              <a:rPr lang="en" u="sng">
                <a:solidFill>
                  <a:schemeClr val="hlink"/>
                </a:solidFill>
                <a:latin typeface="Mulish"/>
                <a:ea typeface="Mulish"/>
                <a:cs typeface="Mulish"/>
                <a:sym typeface="Mulish"/>
                <a:hlinkClick r:id="rId5"/>
              </a:rPr>
              <a:t>Debt Getting in Your Way? Get a Handle on It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Char char="○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Debt log on pg. 6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Char char="●"/>
            </a:pPr>
            <a:r>
              <a:rPr lang="en" u="sng">
                <a:solidFill>
                  <a:schemeClr val="hlink"/>
                </a:solidFill>
                <a:latin typeface="Mulish"/>
                <a:ea typeface="Mulish"/>
                <a:cs typeface="Mulish"/>
                <a:sym typeface="Mulish"/>
                <a:hlinkClick r:id="rId6"/>
              </a:rPr>
              <a:t>Debt-to-income calculator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Char char="●"/>
            </a:pPr>
            <a:r>
              <a:rPr lang="en" u="sng">
                <a:solidFill>
                  <a:schemeClr val="hlink"/>
                </a:solidFill>
                <a:latin typeface="Mulish"/>
                <a:ea typeface="Mulish"/>
                <a:cs typeface="Mulish"/>
                <a:sym typeface="Mulish"/>
                <a:hlinkClick r:id="rId7"/>
              </a:rPr>
              <a:t>Prioritizing bills helps you manage issues when you can't pay them on time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Char char="●"/>
            </a:pPr>
            <a:r>
              <a:rPr lang="en" u="sng">
                <a:solidFill>
                  <a:schemeClr val="hlink"/>
                </a:solidFill>
                <a:latin typeface="Mulish"/>
                <a:ea typeface="Mulish"/>
                <a:cs typeface="Mulish"/>
                <a:sym typeface="Mulish"/>
                <a:hlinkClick r:id="rId8"/>
              </a:rPr>
              <a:t>You can be prepared to ask questions When debt collectors call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Paying My Bills		    </a:t>
            </a: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                	               Lesson 12: Controlling Debt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Bill Communication 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		       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Worksheet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214500" y="1465575"/>
            <a:ext cx="5796900" cy="4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Complete one worksheet for each past due bill. 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323225" y="2062850"/>
            <a:ext cx="7332600" cy="64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Date: __________________ 		Account Number: 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Name of Company: _____________________________________________________________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Address: ____</a:t>
            </a: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_____________________________________________________________</a:t>
            </a: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Phone Number: _________________ Person I Talked To: 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Amount of Past Due Bill: _____________        Problem: 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What do I want? </a:t>
            </a: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_______________________________________________________________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______________________________________________________________________________________________________________________________________________________________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What questions do I have? </a:t>
            </a: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______________________________________________________________________________________________________________________________________________________________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Action to to be taken: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Char char="●"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By Me: </a:t>
            </a: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___________________________________________________________________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Char char="●"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By Them: </a:t>
            </a: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_________________________________________________________________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Do we need to meet or talk again? </a:t>
            </a: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______________________________________________</a:t>
            </a:r>
            <a:endParaRPr b="1"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