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Lst>
  <p:sldSz cy="10058400" cx="7772400"/>
  <p:notesSz cx="6858000" cy="9144000"/>
  <p:embeddedFontLst>
    <p:embeddedFont>
      <p:font typeface="Merriweather Sans"/>
      <p:regular r:id="rId14"/>
      <p:bold r:id="rId15"/>
      <p:italic r:id="rId16"/>
      <p:boldItalic r:id="rId17"/>
    </p:embeddedFont>
    <p:embeddedFont>
      <p:font typeface="Mulish"/>
      <p:regular r:id="rId18"/>
      <p:bold r:id="rId19"/>
      <p:italic r:id="rId20"/>
      <p:boldItalic r:id="rId2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747775"/>
          </p15:clr>
        </p15:guide>
        <p15:guide id="2" pos="2448">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0EC90CB5-9F09-44B3-AFE2-42CC9C13DBE1}">
  <a:tblStyle styleId="{0EC90CB5-9F09-44B3-AFE2-42CC9C13DBE1}"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Mulish-italic.fntdata"/><Relationship Id="rId11" Type="http://schemas.openxmlformats.org/officeDocument/2006/relationships/slide" Target="slides/slide5.xml"/><Relationship Id="rId10" Type="http://schemas.openxmlformats.org/officeDocument/2006/relationships/slide" Target="slides/slide4.xml"/><Relationship Id="rId21" Type="http://schemas.openxmlformats.org/officeDocument/2006/relationships/font" Target="fonts/Mulish-boldItalic.fntdata"/><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15" Type="http://schemas.openxmlformats.org/officeDocument/2006/relationships/font" Target="fonts/MerriweatherSans-bold.fntdata"/><Relationship Id="rId14" Type="http://schemas.openxmlformats.org/officeDocument/2006/relationships/font" Target="fonts/MerriweatherSans-regular.fntdata"/><Relationship Id="rId17" Type="http://schemas.openxmlformats.org/officeDocument/2006/relationships/font" Target="fonts/MerriweatherSans-boldItalic.fntdata"/><Relationship Id="rId16" Type="http://schemas.openxmlformats.org/officeDocument/2006/relationships/font" Target="fonts/MerriweatherSans-italic.fntdata"/><Relationship Id="rId5" Type="http://schemas.openxmlformats.org/officeDocument/2006/relationships/slideMaster" Target="slideMasters/slideMaster1.xml"/><Relationship Id="rId19" Type="http://schemas.openxmlformats.org/officeDocument/2006/relationships/font" Target="fonts/Mulish-bold.fntdata"/><Relationship Id="rId6" Type="http://schemas.openxmlformats.org/officeDocument/2006/relationships/notesMaster" Target="notesMasters/notesMaster1.xml"/><Relationship Id="rId18" Type="http://schemas.openxmlformats.org/officeDocument/2006/relationships/font" Target="fonts/Mulish-regular.fntdata"/><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2e5154b8bd0_0_2: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2e5154b8bd0_0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 name="Shape 59"/>
        <p:cNvGrpSpPr/>
        <p:nvPr/>
      </p:nvGrpSpPr>
      <p:grpSpPr>
        <a:xfrm>
          <a:off x="0" y="0"/>
          <a:ext cx="0" cy="0"/>
          <a:chOff x="0" y="0"/>
          <a:chExt cx="0" cy="0"/>
        </a:xfrm>
      </p:grpSpPr>
      <p:sp>
        <p:nvSpPr>
          <p:cNvPr id="60" name="Google Shape;60;g2ebce23b5ec_0_2: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61" name="Google Shape;61;g2ebce23b5ec_0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g2ebce23b5ec_0_17: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69" name="Google Shape;69;g2ebce23b5ec_0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g2ebce23b5ec_0_39: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77" name="Google Shape;77;g2ebce23b5ec_0_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2ebce23b5ec_0_52: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2ebce23b5ec_0_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g2ebce23b5ec_0_65: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2ebce23b5ec_0_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g2ebce23b5ec_0_28: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104" name="Google Shape;104;g2ebce23b5ec_0_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64952" y="1456058"/>
            <a:ext cx="7242600" cy="40140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64945" y="5542289"/>
            <a:ext cx="7242600" cy="1550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64945" y="6164351"/>
            <a:ext cx="7242600" cy="25437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64945" y="4206107"/>
            <a:ext cx="7242600" cy="16461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64945" y="2253729"/>
            <a:ext cx="7242600" cy="66810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64945"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107540"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64945" y="1086507"/>
            <a:ext cx="2386800" cy="1477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64945" y="2717440"/>
            <a:ext cx="2386800" cy="62175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16713" y="880293"/>
            <a:ext cx="5412600" cy="7999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25675" y="2411542"/>
            <a:ext cx="3438300" cy="28986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25675" y="5481569"/>
            <a:ext cx="3438300" cy="24153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198575" y="1415969"/>
            <a:ext cx="3261600" cy="7226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64945" y="8273124"/>
            <a:ext cx="5099100" cy="11832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6.xml"/><Relationship Id="rId3"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 Id="rId3" Type="http://schemas.openxmlformats.org/officeDocument/2006/relationships/image" Target="../media/image1.png"/><Relationship Id="rId4" Type="http://schemas.openxmlformats.org/officeDocument/2006/relationships/hyperlink" Target="https://files.consumerfinance.gov/f/documents/cfpb_your-money-your-goals_request-credit-report_tool_2018-11.pdf" TargetMode="External"/><Relationship Id="rId5" Type="http://schemas.openxmlformats.org/officeDocument/2006/relationships/hyperlink" Target="https://files.consumerfinance.gov/f/documents/cfpb_your-money-your-goals_dispute-credit-report_handout_2018-11.pdf" TargetMode="External"/><Relationship Id="rId6" Type="http://schemas.openxmlformats.org/officeDocument/2006/relationships/hyperlink" Target="https://files.consumerfinance.gov/f/documents/cfpb_your-money-your-goals_review-credit-report_tool.pdf" TargetMode="External"/><Relationship Id="rId7" Type="http://schemas.openxmlformats.org/officeDocument/2006/relationships/hyperlink" Target="https://files.consumerfinance.gov/f/documents/cfpb_your-money-your-goals_getting-good-credit_tool_2018-11.pdf"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p:nvPr/>
        </p:nvSpPr>
        <p:spPr>
          <a:xfrm>
            <a:off x="0" y="0"/>
            <a:ext cx="7772400" cy="545700"/>
          </a:xfrm>
          <a:prstGeom prst="rect">
            <a:avLst/>
          </a:prstGeom>
          <a:solidFill>
            <a:srgbClr val="6ACCE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sz="1800">
                <a:solidFill>
                  <a:schemeClr val="lt1"/>
                </a:solidFill>
                <a:latin typeface="Mulish"/>
                <a:ea typeface="Mulish"/>
                <a:cs typeface="Mulish"/>
                <a:sym typeface="Mulish"/>
              </a:rPr>
              <a:t>Paying My Bills		    </a:t>
            </a:r>
            <a:r>
              <a:rPr b="1" lang="en" sz="1800">
                <a:solidFill>
                  <a:schemeClr val="lt1"/>
                </a:solidFill>
                <a:latin typeface="Mulish"/>
                <a:ea typeface="Mulish"/>
                <a:cs typeface="Mulish"/>
                <a:sym typeface="Mulish"/>
              </a:rPr>
              <a:t>                	      Lesson 11: </a:t>
            </a:r>
            <a:r>
              <a:rPr b="1" lang="en" sz="1800">
                <a:solidFill>
                  <a:schemeClr val="lt1"/>
                </a:solidFill>
                <a:latin typeface="Mulish"/>
                <a:ea typeface="Mulish"/>
                <a:cs typeface="Mulish"/>
                <a:sym typeface="Mulish"/>
              </a:rPr>
              <a:t>Understanding Credit</a:t>
            </a:r>
            <a:endParaRPr b="1" sz="1800">
              <a:solidFill>
                <a:schemeClr val="lt1"/>
              </a:solidFill>
              <a:latin typeface="Mulish"/>
              <a:ea typeface="Mulish"/>
              <a:cs typeface="Mulish"/>
              <a:sym typeface="Mulish"/>
            </a:endParaRPr>
          </a:p>
        </p:txBody>
      </p:sp>
      <p:sp>
        <p:nvSpPr>
          <p:cNvPr id="55" name="Google Shape;55;p13"/>
          <p:cNvSpPr txBox="1"/>
          <p:nvPr/>
        </p:nvSpPr>
        <p:spPr>
          <a:xfrm>
            <a:off x="214500" y="545700"/>
            <a:ext cx="7441500" cy="54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2400">
                <a:solidFill>
                  <a:schemeClr val="dk2"/>
                </a:solidFill>
                <a:latin typeface="Merriweather Sans"/>
                <a:ea typeface="Merriweather Sans"/>
                <a:cs typeface="Merriweather Sans"/>
                <a:sym typeface="Merriweather Sans"/>
              </a:rPr>
              <a:t>Credit Myths &amp; Facts </a:t>
            </a:r>
            <a:r>
              <a:rPr b="1" lang="en" sz="2400">
                <a:solidFill>
                  <a:schemeClr val="dk2"/>
                </a:solidFill>
                <a:latin typeface="Merriweather Sans"/>
                <a:ea typeface="Merriweather Sans"/>
                <a:cs typeface="Merriweather Sans"/>
                <a:sym typeface="Merriweather Sans"/>
              </a:rPr>
              <a:t> 		       	       Financial Wellness</a:t>
            </a:r>
            <a:endParaRPr b="1" sz="2400">
              <a:solidFill>
                <a:schemeClr val="dk2"/>
              </a:solidFill>
              <a:latin typeface="Merriweather Sans"/>
              <a:ea typeface="Merriweather Sans"/>
              <a:cs typeface="Merriweather Sans"/>
              <a:sym typeface="Merriweather Sans"/>
            </a:endParaRPr>
          </a:p>
        </p:txBody>
      </p:sp>
      <p:pic>
        <p:nvPicPr>
          <p:cNvPr id="56" name="Google Shape;56;p13"/>
          <p:cNvPicPr preferRelativeResize="0"/>
          <p:nvPr/>
        </p:nvPicPr>
        <p:blipFill>
          <a:blip r:embed="rId3">
            <a:alphaModFix/>
          </a:blip>
          <a:stretch>
            <a:fillRect/>
          </a:stretch>
        </p:blipFill>
        <p:spPr>
          <a:xfrm>
            <a:off x="6249725" y="1091400"/>
            <a:ext cx="1406225" cy="545700"/>
          </a:xfrm>
          <a:prstGeom prst="rect">
            <a:avLst/>
          </a:prstGeom>
          <a:noFill/>
          <a:ln>
            <a:noFill/>
          </a:ln>
        </p:spPr>
      </p:pic>
      <p:sp>
        <p:nvSpPr>
          <p:cNvPr id="57" name="Google Shape;57;p13"/>
          <p:cNvSpPr txBox="1"/>
          <p:nvPr/>
        </p:nvSpPr>
        <p:spPr>
          <a:xfrm>
            <a:off x="214500" y="1145350"/>
            <a:ext cx="5796900" cy="963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chemeClr val="dk2"/>
                </a:solidFill>
                <a:latin typeface="Mulish"/>
                <a:ea typeface="Mulish"/>
                <a:cs typeface="Mulish"/>
                <a:sym typeface="Mulish"/>
              </a:rPr>
              <a:t>Directions</a:t>
            </a:r>
            <a:r>
              <a:rPr lang="en">
                <a:solidFill>
                  <a:schemeClr val="dk2"/>
                </a:solidFill>
                <a:latin typeface="Mulish"/>
                <a:ea typeface="Mulish"/>
                <a:cs typeface="Mulish"/>
                <a:sym typeface="Mulish"/>
              </a:rPr>
              <a:t>: </a:t>
            </a:r>
            <a:r>
              <a:rPr lang="en">
                <a:solidFill>
                  <a:schemeClr val="dk2"/>
                </a:solidFill>
                <a:latin typeface="Mulish"/>
                <a:ea typeface="Mulish"/>
                <a:cs typeface="Mulish"/>
                <a:sym typeface="Mulish"/>
              </a:rPr>
              <a:t>Take this true and false quiz to see how much you know about credit. Place a check mark under the true or false answer you feel is correct for each statement.</a:t>
            </a:r>
            <a:r>
              <a:rPr lang="en">
                <a:solidFill>
                  <a:schemeClr val="dk2"/>
                </a:solidFill>
                <a:latin typeface="Mulish"/>
                <a:ea typeface="Mulish"/>
                <a:cs typeface="Mulish"/>
                <a:sym typeface="Mulish"/>
              </a:rPr>
              <a:t> </a:t>
            </a:r>
            <a:endParaRPr>
              <a:solidFill>
                <a:schemeClr val="dk2"/>
              </a:solidFill>
              <a:latin typeface="Mulish"/>
              <a:ea typeface="Mulish"/>
              <a:cs typeface="Mulish"/>
              <a:sym typeface="Mulish"/>
            </a:endParaRPr>
          </a:p>
        </p:txBody>
      </p:sp>
      <p:graphicFrame>
        <p:nvGraphicFramePr>
          <p:cNvPr id="58" name="Google Shape;58;p13"/>
          <p:cNvGraphicFramePr/>
          <p:nvPr/>
        </p:nvGraphicFramePr>
        <p:xfrm>
          <a:off x="214500" y="2108950"/>
          <a:ext cx="3000000" cy="3000000"/>
        </p:xfrm>
        <a:graphic>
          <a:graphicData uri="http://schemas.openxmlformats.org/drawingml/2006/table">
            <a:tbl>
              <a:tblPr>
                <a:noFill/>
                <a:tableStyleId>{0EC90CB5-9F09-44B3-AFE2-42CC9C13DBE1}</a:tableStyleId>
              </a:tblPr>
              <a:tblGrid>
                <a:gridCol w="726650"/>
                <a:gridCol w="782025"/>
                <a:gridCol w="5932825"/>
              </a:tblGrid>
              <a:tr h="381000">
                <a:tc>
                  <a:txBody>
                    <a:bodyPr/>
                    <a:lstStyle/>
                    <a:p>
                      <a:pPr indent="0" lvl="0" marL="0" rtl="0" algn="ctr">
                        <a:spcBef>
                          <a:spcPts val="0"/>
                        </a:spcBef>
                        <a:spcAft>
                          <a:spcPts val="0"/>
                        </a:spcAft>
                        <a:buNone/>
                      </a:pPr>
                      <a:r>
                        <a:rPr b="1" lang="en">
                          <a:solidFill>
                            <a:schemeClr val="dk2"/>
                          </a:solidFill>
                          <a:latin typeface="Mulish"/>
                          <a:ea typeface="Mulish"/>
                          <a:cs typeface="Mulish"/>
                          <a:sym typeface="Mulish"/>
                        </a:rPr>
                        <a:t>True</a:t>
                      </a:r>
                      <a:endParaRPr b="1">
                        <a:solidFill>
                          <a:schemeClr val="dk2"/>
                        </a:solidFill>
                        <a:latin typeface="Mulish"/>
                        <a:ea typeface="Mulish"/>
                        <a:cs typeface="Mulish"/>
                        <a:sym typeface="Mulish"/>
                      </a:endParaRPr>
                    </a:p>
                  </a:txBody>
                  <a:tcPr marT="91425" marB="91425" marR="91425" marL="91425"/>
                </a:tc>
                <a:tc>
                  <a:txBody>
                    <a:bodyPr/>
                    <a:lstStyle/>
                    <a:p>
                      <a:pPr indent="0" lvl="0" marL="0" rtl="0" algn="ctr">
                        <a:spcBef>
                          <a:spcPts val="0"/>
                        </a:spcBef>
                        <a:spcAft>
                          <a:spcPts val="0"/>
                        </a:spcAft>
                        <a:buNone/>
                      </a:pPr>
                      <a:r>
                        <a:rPr b="1" lang="en">
                          <a:solidFill>
                            <a:schemeClr val="dk2"/>
                          </a:solidFill>
                          <a:latin typeface="Mulish"/>
                          <a:ea typeface="Mulish"/>
                          <a:cs typeface="Mulish"/>
                          <a:sym typeface="Mulish"/>
                        </a:rPr>
                        <a:t>False</a:t>
                      </a:r>
                      <a:endParaRPr b="1">
                        <a:solidFill>
                          <a:schemeClr val="dk2"/>
                        </a:solidFill>
                        <a:latin typeface="Mulish"/>
                        <a:ea typeface="Mulish"/>
                        <a:cs typeface="Mulish"/>
                        <a:sym typeface="Mulish"/>
                      </a:endParaRPr>
                    </a:p>
                  </a:txBody>
                  <a:tcPr marT="91425" marB="91425" marR="91425" marL="91425"/>
                </a:tc>
                <a:tc>
                  <a:txBody>
                    <a:bodyPr/>
                    <a:lstStyle/>
                    <a:p>
                      <a:pPr indent="0" lvl="0" marL="0" rtl="0" algn="ctr">
                        <a:spcBef>
                          <a:spcPts val="0"/>
                        </a:spcBef>
                        <a:spcAft>
                          <a:spcPts val="0"/>
                        </a:spcAft>
                        <a:buNone/>
                      </a:pPr>
                      <a:r>
                        <a:rPr b="1" lang="en">
                          <a:solidFill>
                            <a:schemeClr val="dk2"/>
                          </a:solidFill>
                          <a:latin typeface="Mulish"/>
                          <a:ea typeface="Mulish"/>
                          <a:cs typeface="Mulish"/>
                          <a:sym typeface="Mulish"/>
                        </a:rPr>
                        <a:t>Statement</a:t>
                      </a:r>
                      <a:endParaRPr b="1">
                        <a:solidFill>
                          <a:schemeClr val="dk2"/>
                        </a:solidFill>
                        <a:latin typeface="Mulish"/>
                        <a:ea typeface="Mulish"/>
                        <a:cs typeface="Mulish"/>
                        <a:sym typeface="Mulish"/>
                      </a:endParaRPr>
                    </a:p>
                  </a:txBody>
                  <a:tcPr marT="91425" marB="91425" marR="91425" marL="91425"/>
                </a:tc>
              </a:tr>
              <a:tr h="381000">
                <a:tc>
                  <a:txBody>
                    <a:bodyPr/>
                    <a:lstStyle/>
                    <a:p>
                      <a:pPr indent="0" lvl="0" marL="0" rtl="0" algn="l">
                        <a:spcBef>
                          <a:spcPts val="0"/>
                        </a:spcBef>
                        <a:spcAft>
                          <a:spcPts val="0"/>
                        </a:spcAft>
                        <a:buNone/>
                      </a:pPr>
                      <a:r>
                        <a:t/>
                      </a:r>
                      <a:endParaRPr>
                        <a:solidFill>
                          <a:schemeClr val="dk2"/>
                        </a:solidFill>
                        <a:latin typeface="Mulish"/>
                        <a:ea typeface="Mulish"/>
                        <a:cs typeface="Mulish"/>
                        <a:sym typeface="Mulish"/>
                      </a:endParaRPr>
                    </a:p>
                  </a:txBody>
                  <a:tcPr marT="91425" marB="91425" marR="91425" marL="91425"/>
                </a:tc>
                <a:tc>
                  <a:txBody>
                    <a:bodyPr/>
                    <a:lstStyle/>
                    <a:p>
                      <a:pPr indent="0" lvl="0" marL="0" rtl="0" algn="l">
                        <a:spcBef>
                          <a:spcPts val="0"/>
                        </a:spcBef>
                        <a:spcAft>
                          <a:spcPts val="0"/>
                        </a:spcAft>
                        <a:buNone/>
                      </a:pPr>
                      <a:r>
                        <a:t/>
                      </a:r>
                      <a:endParaRPr>
                        <a:solidFill>
                          <a:schemeClr val="dk2"/>
                        </a:solidFill>
                        <a:latin typeface="Mulish"/>
                        <a:ea typeface="Mulish"/>
                        <a:cs typeface="Mulish"/>
                        <a:sym typeface="Mulish"/>
                      </a:endParaRPr>
                    </a:p>
                  </a:txBody>
                  <a:tcPr marT="91425" marB="91425" marR="91425" marL="91425"/>
                </a:tc>
                <a:tc>
                  <a:txBody>
                    <a:bodyPr/>
                    <a:lstStyle/>
                    <a:p>
                      <a:pPr indent="0" lvl="0" marL="0" rtl="0" algn="l">
                        <a:spcBef>
                          <a:spcPts val="0"/>
                        </a:spcBef>
                        <a:spcAft>
                          <a:spcPts val="0"/>
                        </a:spcAft>
                        <a:buNone/>
                      </a:pPr>
                      <a:r>
                        <a:rPr lang="en">
                          <a:solidFill>
                            <a:srgbClr val="595959"/>
                          </a:solidFill>
                          <a:latin typeface="Mulish"/>
                          <a:ea typeface="Mulish"/>
                          <a:cs typeface="Mulish"/>
                          <a:sym typeface="Mulish"/>
                        </a:rPr>
                        <a:t>Credit reporting agencies approve or reject a person’s request for credit.</a:t>
                      </a:r>
                      <a:endParaRPr>
                        <a:solidFill>
                          <a:srgbClr val="595959"/>
                        </a:solidFill>
                        <a:latin typeface="Mulish"/>
                        <a:ea typeface="Mulish"/>
                        <a:cs typeface="Mulish"/>
                        <a:sym typeface="Mulish"/>
                      </a:endParaRPr>
                    </a:p>
                  </a:txBody>
                  <a:tcPr marT="91425" marB="91425" marR="91425" marL="91425"/>
                </a:tc>
              </a:tr>
              <a:tr h="381000">
                <a:tc>
                  <a:txBody>
                    <a:bodyPr/>
                    <a:lstStyle/>
                    <a:p>
                      <a:pPr indent="0" lvl="0" marL="0" rtl="0" algn="l">
                        <a:spcBef>
                          <a:spcPts val="0"/>
                        </a:spcBef>
                        <a:spcAft>
                          <a:spcPts val="0"/>
                        </a:spcAft>
                        <a:buNone/>
                      </a:pPr>
                      <a:r>
                        <a:t/>
                      </a:r>
                      <a:endParaRPr>
                        <a:solidFill>
                          <a:schemeClr val="dk2"/>
                        </a:solidFill>
                        <a:latin typeface="Mulish"/>
                        <a:ea typeface="Mulish"/>
                        <a:cs typeface="Mulish"/>
                        <a:sym typeface="Mulish"/>
                      </a:endParaRPr>
                    </a:p>
                  </a:txBody>
                  <a:tcPr marT="91425" marB="91425" marR="91425" marL="91425"/>
                </a:tc>
                <a:tc>
                  <a:txBody>
                    <a:bodyPr/>
                    <a:lstStyle/>
                    <a:p>
                      <a:pPr indent="0" lvl="0" marL="0" rtl="0" algn="l">
                        <a:spcBef>
                          <a:spcPts val="0"/>
                        </a:spcBef>
                        <a:spcAft>
                          <a:spcPts val="0"/>
                        </a:spcAft>
                        <a:buNone/>
                      </a:pPr>
                      <a:r>
                        <a:t/>
                      </a:r>
                      <a:endParaRPr>
                        <a:solidFill>
                          <a:schemeClr val="dk2"/>
                        </a:solidFill>
                        <a:latin typeface="Mulish"/>
                        <a:ea typeface="Mulish"/>
                        <a:cs typeface="Mulish"/>
                        <a:sym typeface="Mulish"/>
                      </a:endParaRPr>
                    </a:p>
                  </a:txBody>
                  <a:tcPr marT="91425" marB="91425" marR="91425" marL="91425"/>
                </a:tc>
                <a:tc>
                  <a:txBody>
                    <a:bodyPr/>
                    <a:lstStyle/>
                    <a:p>
                      <a:pPr indent="0" lvl="0" marL="0" rtl="0" algn="l">
                        <a:spcBef>
                          <a:spcPts val="0"/>
                        </a:spcBef>
                        <a:spcAft>
                          <a:spcPts val="0"/>
                        </a:spcAft>
                        <a:buNone/>
                      </a:pPr>
                      <a:r>
                        <a:rPr lang="en">
                          <a:solidFill>
                            <a:srgbClr val="595959"/>
                          </a:solidFill>
                          <a:latin typeface="Mulish"/>
                          <a:ea typeface="Mulish"/>
                          <a:cs typeface="Mulish"/>
                          <a:sym typeface="Mulish"/>
                        </a:rPr>
                        <a:t>Information in a credit report only affects a person’s finances. </a:t>
                      </a:r>
                      <a:endParaRPr>
                        <a:solidFill>
                          <a:srgbClr val="595959"/>
                        </a:solidFill>
                        <a:latin typeface="Mulish"/>
                        <a:ea typeface="Mulish"/>
                        <a:cs typeface="Mulish"/>
                        <a:sym typeface="Mulish"/>
                      </a:endParaRPr>
                    </a:p>
                  </a:txBody>
                  <a:tcPr marT="91425" marB="91425" marR="91425" marL="91425"/>
                </a:tc>
              </a:tr>
              <a:tr h="381000">
                <a:tc>
                  <a:txBody>
                    <a:bodyPr/>
                    <a:lstStyle/>
                    <a:p>
                      <a:pPr indent="0" lvl="0" marL="0" rtl="0" algn="l">
                        <a:spcBef>
                          <a:spcPts val="0"/>
                        </a:spcBef>
                        <a:spcAft>
                          <a:spcPts val="0"/>
                        </a:spcAft>
                        <a:buNone/>
                      </a:pPr>
                      <a:r>
                        <a:t/>
                      </a:r>
                      <a:endParaRPr>
                        <a:solidFill>
                          <a:schemeClr val="dk2"/>
                        </a:solidFill>
                        <a:latin typeface="Mulish"/>
                        <a:ea typeface="Mulish"/>
                        <a:cs typeface="Mulish"/>
                        <a:sym typeface="Mulish"/>
                      </a:endParaRPr>
                    </a:p>
                  </a:txBody>
                  <a:tcPr marT="91425" marB="91425" marR="91425" marL="91425"/>
                </a:tc>
                <a:tc>
                  <a:txBody>
                    <a:bodyPr/>
                    <a:lstStyle/>
                    <a:p>
                      <a:pPr indent="0" lvl="0" marL="0" rtl="0" algn="l">
                        <a:spcBef>
                          <a:spcPts val="0"/>
                        </a:spcBef>
                        <a:spcAft>
                          <a:spcPts val="0"/>
                        </a:spcAft>
                        <a:buNone/>
                      </a:pPr>
                      <a:r>
                        <a:t/>
                      </a:r>
                      <a:endParaRPr>
                        <a:solidFill>
                          <a:schemeClr val="dk2"/>
                        </a:solidFill>
                        <a:latin typeface="Mulish"/>
                        <a:ea typeface="Mulish"/>
                        <a:cs typeface="Mulish"/>
                        <a:sym typeface="Mulish"/>
                      </a:endParaRPr>
                    </a:p>
                  </a:txBody>
                  <a:tcPr marT="91425" marB="91425" marR="91425" marL="91425"/>
                </a:tc>
                <a:tc>
                  <a:txBody>
                    <a:bodyPr/>
                    <a:lstStyle/>
                    <a:p>
                      <a:pPr indent="0" lvl="0" marL="0" rtl="0" algn="l">
                        <a:spcBef>
                          <a:spcPts val="0"/>
                        </a:spcBef>
                        <a:spcAft>
                          <a:spcPts val="0"/>
                        </a:spcAft>
                        <a:buNone/>
                      </a:pPr>
                      <a:r>
                        <a:rPr lang="en">
                          <a:solidFill>
                            <a:srgbClr val="595959"/>
                          </a:solidFill>
                          <a:latin typeface="Mulish"/>
                          <a:ea typeface="Mulish"/>
                          <a:cs typeface="Mulish"/>
                          <a:sym typeface="Mulish"/>
                        </a:rPr>
                        <a:t>My credit </a:t>
                      </a:r>
                      <a:r>
                        <a:rPr lang="en">
                          <a:solidFill>
                            <a:srgbClr val="595959"/>
                          </a:solidFill>
                          <a:latin typeface="Mulish"/>
                          <a:ea typeface="Mulish"/>
                          <a:cs typeface="Mulish"/>
                          <a:sym typeface="Mulish"/>
                        </a:rPr>
                        <a:t>score</a:t>
                      </a:r>
                      <a:r>
                        <a:rPr lang="en">
                          <a:solidFill>
                            <a:srgbClr val="595959"/>
                          </a:solidFill>
                          <a:latin typeface="Mulish"/>
                          <a:ea typeface="Mulish"/>
                          <a:cs typeface="Mulish"/>
                          <a:sym typeface="Mulish"/>
                        </a:rPr>
                        <a:t> will not be lower if I view my credit reports. </a:t>
                      </a:r>
                      <a:endParaRPr>
                        <a:solidFill>
                          <a:srgbClr val="595959"/>
                        </a:solidFill>
                        <a:latin typeface="Mulish"/>
                        <a:ea typeface="Mulish"/>
                        <a:cs typeface="Mulish"/>
                        <a:sym typeface="Mulish"/>
                      </a:endParaRPr>
                    </a:p>
                  </a:txBody>
                  <a:tcPr marT="91425" marB="91425" marR="91425" marL="91425"/>
                </a:tc>
              </a:tr>
              <a:tr h="381000">
                <a:tc>
                  <a:txBody>
                    <a:bodyPr/>
                    <a:lstStyle/>
                    <a:p>
                      <a:pPr indent="0" lvl="0" marL="0" rtl="0" algn="l">
                        <a:spcBef>
                          <a:spcPts val="0"/>
                        </a:spcBef>
                        <a:spcAft>
                          <a:spcPts val="0"/>
                        </a:spcAft>
                        <a:buNone/>
                      </a:pPr>
                      <a:r>
                        <a:t/>
                      </a:r>
                      <a:endParaRPr>
                        <a:solidFill>
                          <a:schemeClr val="dk2"/>
                        </a:solidFill>
                        <a:latin typeface="Mulish"/>
                        <a:ea typeface="Mulish"/>
                        <a:cs typeface="Mulish"/>
                        <a:sym typeface="Mulish"/>
                      </a:endParaRPr>
                    </a:p>
                  </a:txBody>
                  <a:tcPr marT="91425" marB="91425" marR="91425" marL="91425"/>
                </a:tc>
                <a:tc>
                  <a:txBody>
                    <a:bodyPr/>
                    <a:lstStyle/>
                    <a:p>
                      <a:pPr indent="0" lvl="0" marL="0" rtl="0" algn="l">
                        <a:spcBef>
                          <a:spcPts val="0"/>
                        </a:spcBef>
                        <a:spcAft>
                          <a:spcPts val="0"/>
                        </a:spcAft>
                        <a:buNone/>
                      </a:pPr>
                      <a:r>
                        <a:t/>
                      </a:r>
                      <a:endParaRPr>
                        <a:solidFill>
                          <a:schemeClr val="dk2"/>
                        </a:solidFill>
                        <a:latin typeface="Mulish"/>
                        <a:ea typeface="Mulish"/>
                        <a:cs typeface="Mulish"/>
                        <a:sym typeface="Mulish"/>
                      </a:endParaRPr>
                    </a:p>
                  </a:txBody>
                  <a:tcPr marT="91425" marB="91425" marR="91425" marL="91425"/>
                </a:tc>
                <a:tc>
                  <a:txBody>
                    <a:bodyPr/>
                    <a:lstStyle/>
                    <a:p>
                      <a:pPr indent="0" lvl="0" marL="0" rtl="0" algn="l">
                        <a:spcBef>
                          <a:spcPts val="0"/>
                        </a:spcBef>
                        <a:spcAft>
                          <a:spcPts val="0"/>
                        </a:spcAft>
                        <a:buNone/>
                      </a:pPr>
                      <a:r>
                        <a:rPr lang="en">
                          <a:solidFill>
                            <a:srgbClr val="595959"/>
                          </a:solidFill>
                          <a:latin typeface="Mulish"/>
                          <a:ea typeface="Mulish"/>
                          <a:cs typeface="Mulish"/>
                          <a:sym typeface="Mulish"/>
                        </a:rPr>
                        <a:t>I must keep a balance on my credit cards in order to build a credit history. </a:t>
                      </a:r>
                      <a:endParaRPr>
                        <a:solidFill>
                          <a:srgbClr val="595959"/>
                        </a:solidFill>
                        <a:latin typeface="Mulish"/>
                        <a:ea typeface="Mulish"/>
                        <a:cs typeface="Mulish"/>
                        <a:sym typeface="Mulish"/>
                      </a:endParaRPr>
                    </a:p>
                  </a:txBody>
                  <a:tcPr marT="91425" marB="91425" marR="91425" marL="91425"/>
                </a:tc>
              </a:tr>
              <a:tr h="381000">
                <a:tc>
                  <a:txBody>
                    <a:bodyPr/>
                    <a:lstStyle/>
                    <a:p>
                      <a:pPr indent="0" lvl="0" marL="0" rtl="0" algn="l">
                        <a:spcBef>
                          <a:spcPts val="0"/>
                        </a:spcBef>
                        <a:spcAft>
                          <a:spcPts val="0"/>
                        </a:spcAft>
                        <a:buNone/>
                      </a:pPr>
                      <a:r>
                        <a:t/>
                      </a:r>
                      <a:endParaRPr>
                        <a:solidFill>
                          <a:schemeClr val="dk2"/>
                        </a:solidFill>
                        <a:latin typeface="Mulish"/>
                        <a:ea typeface="Mulish"/>
                        <a:cs typeface="Mulish"/>
                        <a:sym typeface="Mulish"/>
                      </a:endParaRPr>
                    </a:p>
                  </a:txBody>
                  <a:tcPr marT="91425" marB="91425" marR="91425" marL="91425"/>
                </a:tc>
                <a:tc>
                  <a:txBody>
                    <a:bodyPr/>
                    <a:lstStyle/>
                    <a:p>
                      <a:pPr indent="0" lvl="0" marL="0" rtl="0" algn="l">
                        <a:spcBef>
                          <a:spcPts val="0"/>
                        </a:spcBef>
                        <a:spcAft>
                          <a:spcPts val="0"/>
                        </a:spcAft>
                        <a:buNone/>
                      </a:pPr>
                      <a:r>
                        <a:t/>
                      </a:r>
                      <a:endParaRPr>
                        <a:solidFill>
                          <a:schemeClr val="dk2"/>
                        </a:solidFill>
                        <a:latin typeface="Mulish"/>
                        <a:ea typeface="Mulish"/>
                        <a:cs typeface="Mulish"/>
                        <a:sym typeface="Mulish"/>
                      </a:endParaRPr>
                    </a:p>
                  </a:txBody>
                  <a:tcPr marT="91425" marB="91425" marR="91425" marL="91425"/>
                </a:tc>
                <a:tc>
                  <a:txBody>
                    <a:bodyPr/>
                    <a:lstStyle/>
                    <a:p>
                      <a:pPr indent="0" lvl="0" marL="0" rtl="0" algn="l">
                        <a:spcBef>
                          <a:spcPts val="0"/>
                        </a:spcBef>
                        <a:spcAft>
                          <a:spcPts val="0"/>
                        </a:spcAft>
                        <a:buNone/>
                      </a:pPr>
                      <a:r>
                        <a:rPr lang="en">
                          <a:solidFill>
                            <a:srgbClr val="595959"/>
                          </a:solidFill>
                          <a:latin typeface="Mulish"/>
                          <a:ea typeface="Mulish"/>
                          <a:cs typeface="Mulish"/>
                          <a:sym typeface="Mulish"/>
                        </a:rPr>
                        <a:t>All credit repair companies can fix credit problems. </a:t>
                      </a:r>
                      <a:endParaRPr>
                        <a:solidFill>
                          <a:srgbClr val="595959"/>
                        </a:solidFill>
                        <a:latin typeface="Mulish"/>
                        <a:ea typeface="Mulish"/>
                        <a:cs typeface="Mulish"/>
                        <a:sym typeface="Mulish"/>
                      </a:endParaRPr>
                    </a:p>
                  </a:txBody>
                  <a:tcPr marT="91425" marB="91425" marR="91425" marL="91425"/>
                </a:tc>
              </a:tr>
              <a:tr h="381000">
                <a:tc>
                  <a:txBody>
                    <a:bodyPr/>
                    <a:lstStyle/>
                    <a:p>
                      <a:pPr indent="0" lvl="0" marL="0" rtl="0" algn="l">
                        <a:spcBef>
                          <a:spcPts val="0"/>
                        </a:spcBef>
                        <a:spcAft>
                          <a:spcPts val="0"/>
                        </a:spcAft>
                        <a:buNone/>
                      </a:pPr>
                      <a:r>
                        <a:t/>
                      </a:r>
                      <a:endParaRPr>
                        <a:solidFill>
                          <a:schemeClr val="dk2"/>
                        </a:solidFill>
                        <a:latin typeface="Mulish"/>
                        <a:ea typeface="Mulish"/>
                        <a:cs typeface="Mulish"/>
                        <a:sym typeface="Mulish"/>
                      </a:endParaRPr>
                    </a:p>
                  </a:txBody>
                  <a:tcPr marT="91425" marB="91425" marR="91425" marL="91425"/>
                </a:tc>
                <a:tc>
                  <a:txBody>
                    <a:bodyPr/>
                    <a:lstStyle/>
                    <a:p>
                      <a:pPr indent="0" lvl="0" marL="0" rtl="0" algn="l">
                        <a:spcBef>
                          <a:spcPts val="0"/>
                        </a:spcBef>
                        <a:spcAft>
                          <a:spcPts val="0"/>
                        </a:spcAft>
                        <a:buNone/>
                      </a:pPr>
                      <a:r>
                        <a:t/>
                      </a:r>
                      <a:endParaRPr>
                        <a:solidFill>
                          <a:schemeClr val="dk2"/>
                        </a:solidFill>
                        <a:latin typeface="Mulish"/>
                        <a:ea typeface="Mulish"/>
                        <a:cs typeface="Mulish"/>
                        <a:sym typeface="Mulish"/>
                      </a:endParaRPr>
                    </a:p>
                  </a:txBody>
                  <a:tcPr marT="91425" marB="91425" marR="91425" marL="91425"/>
                </a:tc>
                <a:tc>
                  <a:txBody>
                    <a:bodyPr/>
                    <a:lstStyle/>
                    <a:p>
                      <a:pPr indent="0" lvl="0" marL="0" rtl="0" algn="l">
                        <a:spcBef>
                          <a:spcPts val="0"/>
                        </a:spcBef>
                        <a:spcAft>
                          <a:spcPts val="0"/>
                        </a:spcAft>
                        <a:buNone/>
                      </a:pPr>
                      <a:r>
                        <a:rPr lang="en">
                          <a:solidFill>
                            <a:srgbClr val="595959"/>
                          </a:solidFill>
                          <a:latin typeface="Mulish"/>
                          <a:ea typeface="Mulish"/>
                          <a:cs typeface="Mulish"/>
                          <a:sym typeface="Mulish"/>
                        </a:rPr>
                        <a:t>Credit reports are not all the same. </a:t>
                      </a:r>
                      <a:endParaRPr>
                        <a:solidFill>
                          <a:srgbClr val="595959"/>
                        </a:solidFill>
                        <a:latin typeface="Mulish"/>
                        <a:ea typeface="Mulish"/>
                        <a:cs typeface="Mulish"/>
                        <a:sym typeface="Mulish"/>
                      </a:endParaRPr>
                    </a:p>
                  </a:txBody>
                  <a:tcPr marT="91425" marB="91425" marR="91425" marL="91425"/>
                </a:tc>
              </a:tr>
              <a:tr h="381000">
                <a:tc>
                  <a:txBody>
                    <a:bodyPr/>
                    <a:lstStyle/>
                    <a:p>
                      <a:pPr indent="0" lvl="0" marL="0" rtl="0" algn="l">
                        <a:spcBef>
                          <a:spcPts val="0"/>
                        </a:spcBef>
                        <a:spcAft>
                          <a:spcPts val="0"/>
                        </a:spcAft>
                        <a:buNone/>
                      </a:pPr>
                      <a:r>
                        <a:t/>
                      </a:r>
                      <a:endParaRPr>
                        <a:solidFill>
                          <a:schemeClr val="dk2"/>
                        </a:solidFill>
                        <a:latin typeface="Mulish"/>
                        <a:ea typeface="Mulish"/>
                        <a:cs typeface="Mulish"/>
                        <a:sym typeface="Mulish"/>
                      </a:endParaRPr>
                    </a:p>
                  </a:txBody>
                  <a:tcPr marT="91425" marB="91425" marR="91425" marL="91425"/>
                </a:tc>
                <a:tc>
                  <a:txBody>
                    <a:bodyPr/>
                    <a:lstStyle/>
                    <a:p>
                      <a:pPr indent="0" lvl="0" marL="0" rtl="0" algn="l">
                        <a:spcBef>
                          <a:spcPts val="0"/>
                        </a:spcBef>
                        <a:spcAft>
                          <a:spcPts val="0"/>
                        </a:spcAft>
                        <a:buNone/>
                      </a:pPr>
                      <a:r>
                        <a:t/>
                      </a:r>
                      <a:endParaRPr>
                        <a:solidFill>
                          <a:schemeClr val="dk2"/>
                        </a:solidFill>
                        <a:latin typeface="Mulish"/>
                        <a:ea typeface="Mulish"/>
                        <a:cs typeface="Mulish"/>
                        <a:sym typeface="Mulish"/>
                      </a:endParaRPr>
                    </a:p>
                  </a:txBody>
                  <a:tcPr marT="91425" marB="91425" marR="91425" marL="91425"/>
                </a:tc>
                <a:tc>
                  <a:txBody>
                    <a:bodyPr/>
                    <a:lstStyle/>
                    <a:p>
                      <a:pPr indent="0" lvl="0" marL="0" rtl="0" algn="l">
                        <a:spcBef>
                          <a:spcPts val="0"/>
                        </a:spcBef>
                        <a:spcAft>
                          <a:spcPts val="0"/>
                        </a:spcAft>
                        <a:buNone/>
                      </a:pPr>
                      <a:r>
                        <a:rPr lang="en">
                          <a:solidFill>
                            <a:srgbClr val="595959"/>
                          </a:solidFill>
                          <a:latin typeface="Mulish"/>
                          <a:ea typeface="Mulish"/>
                          <a:cs typeface="Mulish"/>
                          <a:sym typeface="Mulish"/>
                        </a:rPr>
                        <a:t>I must give my employer permission to see my </a:t>
                      </a:r>
                      <a:r>
                        <a:rPr lang="en">
                          <a:solidFill>
                            <a:srgbClr val="595959"/>
                          </a:solidFill>
                          <a:latin typeface="Mulish"/>
                          <a:ea typeface="Mulish"/>
                          <a:cs typeface="Mulish"/>
                          <a:sym typeface="Mulish"/>
                        </a:rPr>
                        <a:t>credit report. </a:t>
                      </a:r>
                      <a:endParaRPr>
                        <a:solidFill>
                          <a:srgbClr val="595959"/>
                        </a:solidFill>
                        <a:latin typeface="Mulish"/>
                        <a:ea typeface="Mulish"/>
                        <a:cs typeface="Mulish"/>
                        <a:sym typeface="Mulish"/>
                      </a:endParaRPr>
                    </a:p>
                  </a:txBody>
                  <a:tcPr marT="91425" marB="91425" marR="91425" marL="91425"/>
                </a:tc>
              </a:tr>
              <a:tr h="381000">
                <a:tc>
                  <a:txBody>
                    <a:bodyPr/>
                    <a:lstStyle/>
                    <a:p>
                      <a:pPr indent="0" lvl="0" marL="0" rtl="0" algn="l">
                        <a:spcBef>
                          <a:spcPts val="0"/>
                        </a:spcBef>
                        <a:spcAft>
                          <a:spcPts val="0"/>
                        </a:spcAft>
                        <a:buNone/>
                      </a:pPr>
                      <a:r>
                        <a:t/>
                      </a:r>
                      <a:endParaRPr>
                        <a:solidFill>
                          <a:schemeClr val="dk2"/>
                        </a:solidFill>
                        <a:latin typeface="Mulish"/>
                        <a:ea typeface="Mulish"/>
                        <a:cs typeface="Mulish"/>
                        <a:sym typeface="Mulish"/>
                      </a:endParaRPr>
                    </a:p>
                  </a:txBody>
                  <a:tcPr marT="91425" marB="91425" marR="91425" marL="91425"/>
                </a:tc>
                <a:tc>
                  <a:txBody>
                    <a:bodyPr/>
                    <a:lstStyle/>
                    <a:p>
                      <a:pPr indent="0" lvl="0" marL="0" rtl="0" algn="l">
                        <a:spcBef>
                          <a:spcPts val="0"/>
                        </a:spcBef>
                        <a:spcAft>
                          <a:spcPts val="0"/>
                        </a:spcAft>
                        <a:buNone/>
                      </a:pPr>
                      <a:r>
                        <a:t/>
                      </a:r>
                      <a:endParaRPr>
                        <a:solidFill>
                          <a:schemeClr val="dk2"/>
                        </a:solidFill>
                        <a:latin typeface="Mulish"/>
                        <a:ea typeface="Mulish"/>
                        <a:cs typeface="Mulish"/>
                        <a:sym typeface="Mulish"/>
                      </a:endParaRPr>
                    </a:p>
                  </a:txBody>
                  <a:tcPr marT="91425" marB="91425" marR="91425" marL="91425"/>
                </a:tc>
                <a:tc>
                  <a:txBody>
                    <a:bodyPr/>
                    <a:lstStyle/>
                    <a:p>
                      <a:pPr indent="0" lvl="0" marL="0" rtl="0" algn="l">
                        <a:spcBef>
                          <a:spcPts val="0"/>
                        </a:spcBef>
                        <a:spcAft>
                          <a:spcPts val="0"/>
                        </a:spcAft>
                        <a:buNone/>
                      </a:pPr>
                      <a:r>
                        <a:rPr lang="en">
                          <a:solidFill>
                            <a:srgbClr val="595959"/>
                          </a:solidFill>
                          <a:latin typeface="Mulish"/>
                          <a:ea typeface="Mulish"/>
                          <a:cs typeface="Mulish"/>
                          <a:sym typeface="Mulish"/>
                        </a:rPr>
                        <a:t>Credit is </a:t>
                      </a:r>
                      <a:r>
                        <a:rPr lang="en">
                          <a:solidFill>
                            <a:srgbClr val="595959"/>
                          </a:solidFill>
                          <a:latin typeface="Mulish"/>
                          <a:ea typeface="Mulish"/>
                          <a:cs typeface="Mulish"/>
                          <a:sym typeface="Mulish"/>
                        </a:rPr>
                        <a:t>something</a:t>
                      </a:r>
                      <a:r>
                        <a:rPr lang="en">
                          <a:solidFill>
                            <a:srgbClr val="595959"/>
                          </a:solidFill>
                          <a:latin typeface="Mulish"/>
                          <a:ea typeface="Mulish"/>
                          <a:cs typeface="Mulish"/>
                          <a:sym typeface="Mulish"/>
                        </a:rPr>
                        <a:t> we should all understand. </a:t>
                      </a:r>
                      <a:endParaRPr>
                        <a:solidFill>
                          <a:srgbClr val="595959"/>
                        </a:solidFill>
                        <a:latin typeface="Mulish"/>
                        <a:ea typeface="Mulish"/>
                        <a:cs typeface="Mulish"/>
                        <a:sym typeface="Mulish"/>
                      </a:endParaRPr>
                    </a:p>
                  </a:txBody>
                  <a:tcPr marT="91425" marB="91425" marR="91425" marL="91425"/>
                </a:tc>
              </a:tr>
              <a:tr h="381000">
                <a:tc>
                  <a:txBody>
                    <a:bodyPr/>
                    <a:lstStyle/>
                    <a:p>
                      <a:pPr indent="0" lvl="0" marL="0" rtl="0" algn="l">
                        <a:spcBef>
                          <a:spcPts val="0"/>
                        </a:spcBef>
                        <a:spcAft>
                          <a:spcPts val="0"/>
                        </a:spcAft>
                        <a:buNone/>
                      </a:pPr>
                      <a:r>
                        <a:t/>
                      </a:r>
                      <a:endParaRPr>
                        <a:solidFill>
                          <a:schemeClr val="dk2"/>
                        </a:solidFill>
                        <a:latin typeface="Mulish"/>
                        <a:ea typeface="Mulish"/>
                        <a:cs typeface="Mulish"/>
                        <a:sym typeface="Mulish"/>
                      </a:endParaRPr>
                    </a:p>
                  </a:txBody>
                  <a:tcPr marT="91425" marB="91425" marR="91425" marL="91425"/>
                </a:tc>
                <a:tc>
                  <a:txBody>
                    <a:bodyPr/>
                    <a:lstStyle/>
                    <a:p>
                      <a:pPr indent="0" lvl="0" marL="0" rtl="0" algn="l">
                        <a:spcBef>
                          <a:spcPts val="0"/>
                        </a:spcBef>
                        <a:spcAft>
                          <a:spcPts val="0"/>
                        </a:spcAft>
                        <a:buNone/>
                      </a:pPr>
                      <a:r>
                        <a:t/>
                      </a:r>
                      <a:endParaRPr>
                        <a:solidFill>
                          <a:schemeClr val="dk2"/>
                        </a:solidFill>
                        <a:latin typeface="Mulish"/>
                        <a:ea typeface="Mulish"/>
                        <a:cs typeface="Mulish"/>
                        <a:sym typeface="Mulish"/>
                      </a:endParaRPr>
                    </a:p>
                  </a:txBody>
                  <a:tcPr marT="91425" marB="91425" marR="91425" marL="91425"/>
                </a:tc>
                <a:tc>
                  <a:txBody>
                    <a:bodyPr/>
                    <a:lstStyle/>
                    <a:p>
                      <a:pPr indent="0" lvl="0" marL="0" rtl="0" algn="l">
                        <a:spcBef>
                          <a:spcPts val="0"/>
                        </a:spcBef>
                        <a:spcAft>
                          <a:spcPts val="0"/>
                        </a:spcAft>
                        <a:buNone/>
                      </a:pPr>
                      <a:r>
                        <a:rPr lang="en">
                          <a:solidFill>
                            <a:srgbClr val="595959"/>
                          </a:solidFill>
                          <a:latin typeface="Mulish"/>
                          <a:ea typeface="Mulish"/>
                          <a:cs typeface="Mulish"/>
                          <a:sym typeface="Mulish"/>
                        </a:rPr>
                        <a:t>The safest place to get a loan is at a bank, credit union, or savings bank.</a:t>
                      </a:r>
                      <a:endParaRPr>
                        <a:solidFill>
                          <a:srgbClr val="595959"/>
                        </a:solidFill>
                        <a:latin typeface="Mulish"/>
                        <a:ea typeface="Mulish"/>
                        <a:cs typeface="Mulish"/>
                        <a:sym typeface="Mulish"/>
                      </a:endParaRPr>
                    </a:p>
                  </a:txBody>
                  <a:tcPr marT="91425" marB="91425" marR="91425" marL="91425"/>
                </a:tc>
              </a:tr>
              <a:tr h="381000">
                <a:tc>
                  <a:txBody>
                    <a:bodyPr/>
                    <a:lstStyle/>
                    <a:p>
                      <a:pPr indent="0" lvl="0" marL="0" rtl="0" algn="l">
                        <a:spcBef>
                          <a:spcPts val="0"/>
                        </a:spcBef>
                        <a:spcAft>
                          <a:spcPts val="0"/>
                        </a:spcAft>
                        <a:buNone/>
                      </a:pPr>
                      <a:r>
                        <a:t/>
                      </a:r>
                      <a:endParaRPr>
                        <a:solidFill>
                          <a:schemeClr val="dk2"/>
                        </a:solidFill>
                        <a:latin typeface="Mulish"/>
                        <a:ea typeface="Mulish"/>
                        <a:cs typeface="Mulish"/>
                        <a:sym typeface="Mulish"/>
                      </a:endParaRPr>
                    </a:p>
                  </a:txBody>
                  <a:tcPr marT="91425" marB="91425" marR="91425" marL="91425"/>
                </a:tc>
                <a:tc>
                  <a:txBody>
                    <a:bodyPr/>
                    <a:lstStyle/>
                    <a:p>
                      <a:pPr indent="0" lvl="0" marL="0" rtl="0" algn="l">
                        <a:spcBef>
                          <a:spcPts val="0"/>
                        </a:spcBef>
                        <a:spcAft>
                          <a:spcPts val="0"/>
                        </a:spcAft>
                        <a:buNone/>
                      </a:pPr>
                      <a:r>
                        <a:t/>
                      </a:r>
                      <a:endParaRPr>
                        <a:solidFill>
                          <a:schemeClr val="dk2"/>
                        </a:solidFill>
                        <a:latin typeface="Mulish"/>
                        <a:ea typeface="Mulish"/>
                        <a:cs typeface="Mulish"/>
                        <a:sym typeface="Mulish"/>
                      </a:endParaRPr>
                    </a:p>
                  </a:txBody>
                  <a:tcPr marT="91425" marB="91425" marR="91425" marL="91425"/>
                </a:tc>
                <a:tc>
                  <a:txBody>
                    <a:bodyPr/>
                    <a:lstStyle/>
                    <a:p>
                      <a:pPr indent="0" lvl="0" marL="0" rtl="0" algn="l">
                        <a:spcBef>
                          <a:spcPts val="0"/>
                        </a:spcBef>
                        <a:spcAft>
                          <a:spcPts val="0"/>
                        </a:spcAft>
                        <a:buNone/>
                      </a:pPr>
                      <a:r>
                        <a:rPr lang="en">
                          <a:solidFill>
                            <a:srgbClr val="595959"/>
                          </a:solidFill>
                          <a:latin typeface="Mulish"/>
                          <a:ea typeface="Mulish"/>
                          <a:cs typeface="Mulish"/>
                          <a:sym typeface="Mulish"/>
                        </a:rPr>
                        <a:t>If I qualify for credit I must be able to afford it. </a:t>
                      </a:r>
                      <a:endParaRPr>
                        <a:solidFill>
                          <a:srgbClr val="595959"/>
                        </a:solidFill>
                        <a:latin typeface="Mulish"/>
                        <a:ea typeface="Mulish"/>
                        <a:cs typeface="Mulish"/>
                        <a:sym typeface="Mulish"/>
                      </a:endParaRPr>
                    </a:p>
                  </a:txBody>
                  <a:tcPr marT="91425" marB="91425" marR="91425" marL="91425"/>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2" name="Shape 62"/>
        <p:cNvGrpSpPr/>
        <p:nvPr/>
      </p:nvGrpSpPr>
      <p:grpSpPr>
        <a:xfrm>
          <a:off x="0" y="0"/>
          <a:ext cx="0" cy="0"/>
          <a:chOff x="0" y="0"/>
          <a:chExt cx="0" cy="0"/>
        </a:xfrm>
      </p:grpSpPr>
      <p:sp>
        <p:nvSpPr>
          <p:cNvPr id="63" name="Google Shape;63;p14"/>
          <p:cNvSpPr/>
          <p:nvPr/>
        </p:nvSpPr>
        <p:spPr>
          <a:xfrm>
            <a:off x="0" y="0"/>
            <a:ext cx="7772400" cy="545700"/>
          </a:xfrm>
          <a:prstGeom prst="rect">
            <a:avLst/>
          </a:prstGeom>
          <a:solidFill>
            <a:srgbClr val="6ACCE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sz="1800">
                <a:solidFill>
                  <a:schemeClr val="lt1"/>
                </a:solidFill>
                <a:latin typeface="Mulish"/>
                <a:ea typeface="Mulish"/>
                <a:cs typeface="Mulish"/>
                <a:sym typeface="Mulish"/>
              </a:rPr>
              <a:t>Paying My Bills		                    	      Lesson 11: Understanding Credit</a:t>
            </a:r>
            <a:endParaRPr b="1" sz="1800">
              <a:solidFill>
                <a:schemeClr val="lt1"/>
              </a:solidFill>
              <a:latin typeface="Mulish"/>
              <a:ea typeface="Mulish"/>
              <a:cs typeface="Mulish"/>
              <a:sym typeface="Mulish"/>
            </a:endParaRPr>
          </a:p>
        </p:txBody>
      </p:sp>
      <p:sp>
        <p:nvSpPr>
          <p:cNvPr id="64" name="Google Shape;64;p14"/>
          <p:cNvSpPr txBox="1"/>
          <p:nvPr/>
        </p:nvSpPr>
        <p:spPr>
          <a:xfrm>
            <a:off x="214500" y="545700"/>
            <a:ext cx="7441500" cy="54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2400">
                <a:solidFill>
                  <a:schemeClr val="dk2"/>
                </a:solidFill>
                <a:latin typeface="Merriweather Sans"/>
                <a:ea typeface="Merriweather Sans"/>
                <a:cs typeface="Merriweather Sans"/>
                <a:sym typeface="Merriweather Sans"/>
              </a:rPr>
              <a:t>Credit Myths &amp; Facts  		       	       Financial Wellness</a:t>
            </a:r>
            <a:endParaRPr b="1" sz="2400">
              <a:solidFill>
                <a:schemeClr val="dk2"/>
              </a:solidFill>
              <a:latin typeface="Merriweather Sans"/>
              <a:ea typeface="Merriweather Sans"/>
              <a:cs typeface="Merriweather Sans"/>
              <a:sym typeface="Merriweather Sans"/>
            </a:endParaRPr>
          </a:p>
          <a:p>
            <a:pPr indent="0" lvl="0" marL="0" rtl="0" algn="l">
              <a:spcBef>
                <a:spcPts val="0"/>
              </a:spcBef>
              <a:spcAft>
                <a:spcPts val="0"/>
              </a:spcAft>
              <a:buNone/>
            </a:pPr>
            <a:r>
              <a:rPr b="1" lang="en" sz="2400">
                <a:solidFill>
                  <a:schemeClr val="dk2"/>
                </a:solidFill>
                <a:latin typeface="Merriweather Sans"/>
                <a:ea typeface="Merriweather Sans"/>
                <a:cs typeface="Merriweather Sans"/>
                <a:sym typeface="Merriweather Sans"/>
              </a:rPr>
              <a:t>Answer Key</a:t>
            </a:r>
            <a:endParaRPr b="1" sz="2400">
              <a:solidFill>
                <a:schemeClr val="dk2"/>
              </a:solidFill>
              <a:latin typeface="Merriweather Sans"/>
              <a:ea typeface="Merriweather Sans"/>
              <a:cs typeface="Merriweather Sans"/>
              <a:sym typeface="Merriweather Sans"/>
            </a:endParaRPr>
          </a:p>
        </p:txBody>
      </p:sp>
      <p:pic>
        <p:nvPicPr>
          <p:cNvPr id="65" name="Google Shape;65;p14"/>
          <p:cNvPicPr preferRelativeResize="0"/>
          <p:nvPr/>
        </p:nvPicPr>
        <p:blipFill>
          <a:blip r:embed="rId3">
            <a:alphaModFix/>
          </a:blip>
          <a:stretch>
            <a:fillRect/>
          </a:stretch>
        </p:blipFill>
        <p:spPr>
          <a:xfrm>
            <a:off x="6249725" y="1091400"/>
            <a:ext cx="1406225" cy="545700"/>
          </a:xfrm>
          <a:prstGeom prst="rect">
            <a:avLst/>
          </a:prstGeom>
          <a:noFill/>
          <a:ln>
            <a:noFill/>
          </a:ln>
        </p:spPr>
      </p:pic>
      <p:graphicFrame>
        <p:nvGraphicFramePr>
          <p:cNvPr id="66" name="Google Shape;66;p14"/>
          <p:cNvGraphicFramePr/>
          <p:nvPr/>
        </p:nvGraphicFramePr>
        <p:xfrm>
          <a:off x="214500" y="1846925"/>
          <a:ext cx="3000000" cy="3000000"/>
        </p:xfrm>
        <a:graphic>
          <a:graphicData uri="http://schemas.openxmlformats.org/drawingml/2006/table">
            <a:tbl>
              <a:tblPr>
                <a:noFill/>
                <a:tableStyleId>{0EC90CB5-9F09-44B3-AFE2-42CC9C13DBE1}</a:tableStyleId>
              </a:tblPr>
              <a:tblGrid>
                <a:gridCol w="726650"/>
                <a:gridCol w="782025"/>
                <a:gridCol w="5932825"/>
              </a:tblGrid>
              <a:tr h="381000">
                <a:tc>
                  <a:txBody>
                    <a:bodyPr/>
                    <a:lstStyle/>
                    <a:p>
                      <a:pPr indent="0" lvl="0" marL="0" rtl="0" algn="ctr">
                        <a:spcBef>
                          <a:spcPts val="0"/>
                        </a:spcBef>
                        <a:spcAft>
                          <a:spcPts val="0"/>
                        </a:spcAft>
                        <a:buNone/>
                      </a:pPr>
                      <a:r>
                        <a:rPr b="1" lang="en">
                          <a:solidFill>
                            <a:schemeClr val="dk2"/>
                          </a:solidFill>
                          <a:latin typeface="Mulish"/>
                          <a:ea typeface="Mulish"/>
                          <a:cs typeface="Mulish"/>
                          <a:sym typeface="Mulish"/>
                        </a:rPr>
                        <a:t>True</a:t>
                      </a:r>
                      <a:endParaRPr b="1">
                        <a:solidFill>
                          <a:schemeClr val="dk2"/>
                        </a:solidFill>
                        <a:latin typeface="Mulish"/>
                        <a:ea typeface="Mulish"/>
                        <a:cs typeface="Mulish"/>
                        <a:sym typeface="Mulish"/>
                      </a:endParaRPr>
                    </a:p>
                  </a:txBody>
                  <a:tcPr marT="91425" marB="91425" marR="91425" marL="91425"/>
                </a:tc>
                <a:tc>
                  <a:txBody>
                    <a:bodyPr/>
                    <a:lstStyle/>
                    <a:p>
                      <a:pPr indent="0" lvl="0" marL="0" rtl="0" algn="ctr">
                        <a:spcBef>
                          <a:spcPts val="0"/>
                        </a:spcBef>
                        <a:spcAft>
                          <a:spcPts val="0"/>
                        </a:spcAft>
                        <a:buNone/>
                      </a:pPr>
                      <a:r>
                        <a:rPr b="1" lang="en">
                          <a:solidFill>
                            <a:schemeClr val="dk2"/>
                          </a:solidFill>
                          <a:latin typeface="Mulish"/>
                          <a:ea typeface="Mulish"/>
                          <a:cs typeface="Mulish"/>
                          <a:sym typeface="Mulish"/>
                        </a:rPr>
                        <a:t>False</a:t>
                      </a:r>
                      <a:endParaRPr b="1">
                        <a:solidFill>
                          <a:schemeClr val="dk2"/>
                        </a:solidFill>
                        <a:latin typeface="Mulish"/>
                        <a:ea typeface="Mulish"/>
                        <a:cs typeface="Mulish"/>
                        <a:sym typeface="Mulish"/>
                      </a:endParaRPr>
                    </a:p>
                  </a:txBody>
                  <a:tcPr marT="91425" marB="91425" marR="91425" marL="91425"/>
                </a:tc>
                <a:tc>
                  <a:txBody>
                    <a:bodyPr/>
                    <a:lstStyle/>
                    <a:p>
                      <a:pPr indent="0" lvl="0" marL="0" rtl="0" algn="ctr">
                        <a:spcBef>
                          <a:spcPts val="0"/>
                        </a:spcBef>
                        <a:spcAft>
                          <a:spcPts val="0"/>
                        </a:spcAft>
                        <a:buNone/>
                      </a:pPr>
                      <a:r>
                        <a:rPr b="1" lang="en">
                          <a:solidFill>
                            <a:schemeClr val="dk2"/>
                          </a:solidFill>
                          <a:latin typeface="Mulish"/>
                          <a:ea typeface="Mulish"/>
                          <a:cs typeface="Mulish"/>
                          <a:sym typeface="Mulish"/>
                        </a:rPr>
                        <a:t>Statement</a:t>
                      </a:r>
                      <a:endParaRPr b="1">
                        <a:solidFill>
                          <a:schemeClr val="dk2"/>
                        </a:solidFill>
                        <a:latin typeface="Mulish"/>
                        <a:ea typeface="Mulish"/>
                        <a:cs typeface="Mulish"/>
                        <a:sym typeface="Mulish"/>
                      </a:endParaRPr>
                    </a:p>
                  </a:txBody>
                  <a:tcPr marT="91425" marB="91425" marR="91425" marL="91425"/>
                </a:tc>
              </a:tr>
              <a:tr h="381000">
                <a:tc>
                  <a:txBody>
                    <a:bodyPr/>
                    <a:lstStyle/>
                    <a:p>
                      <a:pPr indent="0" lvl="0" marL="0" rtl="0" algn="l">
                        <a:spcBef>
                          <a:spcPts val="0"/>
                        </a:spcBef>
                        <a:spcAft>
                          <a:spcPts val="0"/>
                        </a:spcAft>
                        <a:buNone/>
                      </a:pPr>
                      <a:r>
                        <a:t/>
                      </a:r>
                      <a:endParaRPr>
                        <a:solidFill>
                          <a:schemeClr val="dk2"/>
                        </a:solidFill>
                        <a:latin typeface="Mulish"/>
                        <a:ea typeface="Mulish"/>
                        <a:cs typeface="Mulish"/>
                        <a:sym typeface="Mulish"/>
                      </a:endParaRPr>
                    </a:p>
                  </a:txBody>
                  <a:tcPr marT="91425" marB="91425" marR="91425" marL="91425"/>
                </a:tc>
                <a:tc>
                  <a:txBody>
                    <a:bodyPr/>
                    <a:lstStyle/>
                    <a:p>
                      <a:pPr indent="0" lvl="0" marL="0" rtl="0" algn="l">
                        <a:spcBef>
                          <a:spcPts val="0"/>
                        </a:spcBef>
                        <a:spcAft>
                          <a:spcPts val="0"/>
                        </a:spcAft>
                        <a:buNone/>
                      </a:pPr>
                      <a:r>
                        <a:rPr lang="en">
                          <a:solidFill>
                            <a:schemeClr val="dk2"/>
                          </a:solidFill>
                          <a:latin typeface="Mulish"/>
                          <a:ea typeface="Mulish"/>
                          <a:cs typeface="Mulish"/>
                          <a:sym typeface="Mulish"/>
                        </a:rPr>
                        <a:t>X</a:t>
                      </a:r>
                      <a:endParaRPr>
                        <a:solidFill>
                          <a:schemeClr val="dk2"/>
                        </a:solidFill>
                        <a:latin typeface="Mulish"/>
                        <a:ea typeface="Mulish"/>
                        <a:cs typeface="Mulish"/>
                        <a:sym typeface="Mulish"/>
                      </a:endParaRPr>
                    </a:p>
                  </a:txBody>
                  <a:tcPr marT="91425" marB="91425" marR="91425" marL="91425"/>
                </a:tc>
                <a:tc>
                  <a:txBody>
                    <a:bodyPr/>
                    <a:lstStyle/>
                    <a:p>
                      <a:pPr indent="0" lvl="0" marL="0" rtl="0" algn="l">
                        <a:spcBef>
                          <a:spcPts val="0"/>
                        </a:spcBef>
                        <a:spcAft>
                          <a:spcPts val="0"/>
                        </a:spcAft>
                        <a:buNone/>
                      </a:pPr>
                      <a:r>
                        <a:rPr lang="en">
                          <a:solidFill>
                            <a:srgbClr val="595959"/>
                          </a:solidFill>
                          <a:latin typeface="Mulish"/>
                          <a:ea typeface="Mulish"/>
                          <a:cs typeface="Mulish"/>
                          <a:sym typeface="Mulish"/>
                        </a:rPr>
                        <a:t>Credit reporting agencies approve or reject a person’s request for credit.</a:t>
                      </a:r>
                      <a:endParaRPr>
                        <a:solidFill>
                          <a:srgbClr val="595959"/>
                        </a:solidFill>
                        <a:latin typeface="Mulish"/>
                        <a:ea typeface="Mulish"/>
                        <a:cs typeface="Mulish"/>
                        <a:sym typeface="Mulish"/>
                      </a:endParaRPr>
                    </a:p>
                    <a:p>
                      <a:pPr indent="-317500" lvl="0" marL="457200" rtl="0" algn="l">
                        <a:spcBef>
                          <a:spcPts val="0"/>
                        </a:spcBef>
                        <a:spcAft>
                          <a:spcPts val="0"/>
                        </a:spcAft>
                        <a:buClr>
                          <a:srgbClr val="595959"/>
                        </a:buClr>
                        <a:buSzPts val="1400"/>
                        <a:buFont typeface="Mulish"/>
                        <a:buChar char="●"/>
                      </a:pPr>
                      <a:r>
                        <a:rPr lang="en">
                          <a:solidFill>
                            <a:srgbClr val="595959"/>
                          </a:solidFill>
                          <a:latin typeface="Mulish"/>
                          <a:ea typeface="Mulish"/>
                          <a:cs typeface="Mulish"/>
                          <a:sym typeface="Mulish"/>
                        </a:rPr>
                        <a:t>Credit reporting agencies give your credit information to lenders. The lenders make the decision to approve or reject your request for credit.</a:t>
                      </a:r>
                      <a:endParaRPr>
                        <a:solidFill>
                          <a:srgbClr val="595959"/>
                        </a:solidFill>
                        <a:latin typeface="Mulish"/>
                        <a:ea typeface="Mulish"/>
                        <a:cs typeface="Mulish"/>
                        <a:sym typeface="Mulish"/>
                      </a:endParaRPr>
                    </a:p>
                  </a:txBody>
                  <a:tcPr marT="91425" marB="91425" marR="91425" marL="91425"/>
                </a:tc>
              </a:tr>
              <a:tr h="381000">
                <a:tc>
                  <a:txBody>
                    <a:bodyPr/>
                    <a:lstStyle/>
                    <a:p>
                      <a:pPr indent="0" lvl="0" marL="0" rtl="0" algn="l">
                        <a:spcBef>
                          <a:spcPts val="0"/>
                        </a:spcBef>
                        <a:spcAft>
                          <a:spcPts val="0"/>
                        </a:spcAft>
                        <a:buNone/>
                      </a:pPr>
                      <a:r>
                        <a:t/>
                      </a:r>
                      <a:endParaRPr>
                        <a:solidFill>
                          <a:schemeClr val="dk2"/>
                        </a:solidFill>
                        <a:latin typeface="Mulish"/>
                        <a:ea typeface="Mulish"/>
                        <a:cs typeface="Mulish"/>
                        <a:sym typeface="Mulish"/>
                      </a:endParaRPr>
                    </a:p>
                  </a:txBody>
                  <a:tcPr marT="91425" marB="91425" marR="91425" marL="91425"/>
                </a:tc>
                <a:tc>
                  <a:txBody>
                    <a:bodyPr/>
                    <a:lstStyle/>
                    <a:p>
                      <a:pPr indent="0" lvl="0" marL="0" rtl="0" algn="l">
                        <a:spcBef>
                          <a:spcPts val="0"/>
                        </a:spcBef>
                        <a:spcAft>
                          <a:spcPts val="0"/>
                        </a:spcAft>
                        <a:buNone/>
                      </a:pPr>
                      <a:r>
                        <a:rPr lang="en">
                          <a:solidFill>
                            <a:schemeClr val="dk2"/>
                          </a:solidFill>
                          <a:latin typeface="Mulish"/>
                          <a:ea typeface="Mulish"/>
                          <a:cs typeface="Mulish"/>
                          <a:sym typeface="Mulish"/>
                        </a:rPr>
                        <a:t>X</a:t>
                      </a:r>
                      <a:endParaRPr>
                        <a:solidFill>
                          <a:schemeClr val="dk2"/>
                        </a:solidFill>
                        <a:latin typeface="Mulish"/>
                        <a:ea typeface="Mulish"/>
                        <a:cs typeface="Mulish"/>
                        <a:sym typeface="Mulish"/>
                      </a:endParaRPr>
                    </a:p>
                  </a:txBody>
                  <a:tcPr marT="91425" marB="91425" marR="91425" marL="91425"/>
                </a:tc>
                <a:tc>
                  <a:txBody>
                    <a:bodyPr/>
                    <a:lstStyle/>
                    <a:p>
                      <a:pPr indent="0" lvl="0" marL="0" rtl="0" algn="l">
                        <a:spcBef>
                          <a:spcPts val="0"/>
                        </a:spcBef>
                        <a:spcAft>
                          <a:spcPts val="0"/>
                        </a:spcAft>
                        <a:buNone/>
                      </a:pPr>
                      <a:r>
                        <a:rPr lang="en">
                          <a:solidFill>
                            <a:srgbClr val="595959"/>
                          </a:solidFill>
                          <a:latin typeface="Mulish"/>
                          <a:ea typeface="Mulish"/>
                          <a:cs typeface="Mulish"/>
                          <a:sym typeface="Mulish"/>
                        </a:rPr>
                        <a:t>Information in a credit report only affects a person’s finances. </a:t>
                      </a:r>
                      <a:endParaRPr>
                        <a:solidFill>
                          <a:srgbClr val="595959"/>
                        </a:solidFill>
                        <a:latin typeface="Mulish"/>
                        <a:ea typeface="Mulish"/>
                        <a:cs typeface="Mulish"/>
                        <a:sym typeface="Mulish"/>
                      </a:endParaRPr>
                    </a:p>
                    <a:p>
                      <a:pPr indent="-317500" lvl="0" marL="457200" rtl="0" algn="l">
                        <a:spcBef>
                          <a:spcPts val="0"/>
                        </a:spcBef>
                        <a:spcAft>
                          <a:spcPts val="0"/>
                        </a:spcAft>
                        <a:buClr>
                          <a:srgbClr val="595959"/>
                        </a:buClr>
                        <a:buSzPts val="1400"/>
                        <a:buFont typeface="Mulish"/>
                        <a:buChar char="●"/>
                      </a:pPr>
                      <a:r>
                        <a:rPr lang="en">
                          <a:solidFill>
                            <a:srgbClr val="595959"/>
                          </a:solidFill>
                          <a:latin typeface="Mulish"/>
                          <a:ea typeface="Mulish"/>
                          <a:cs typeface="Mulish"/>
                          <a:sym typeface="Mulish"/>
                        </a:rPr>
                        <a:t>Information in a credit report does affect your finances. However it can also affect your car insurance rates and whether you get rental housing. Many employers review credit reports before hiring for a job. Employers know that people with money problems are often less productive at work, miss more workdays, and have problems at home, as well as other problems employers do not want to deal with.</a:t>
                      </a:r>
                      <a:endParaRPr>
                        <a:solidFill>
                          <a:srgbClr val="595959"/>
                        </a:solidFill>
                        <a:latin typeface="Mulish"/>
                        <a:ea typeface="Mulish"/>
                        <a:cs typeface="Mulish"/>
                        <a:sym typeface="Mulish"/>
                      </a:endParaRPr>
                    </a:p>
                  </a:txBody>
                  <a:tcPr marT="91425" marB="91425" marR="91425" marL="91425"/>
                </a:tc>
              </a:tr>
              <a:tr h="381000">
                <a:tc>
                  <a:txBody>
                    <a:bodyPr/>
                    <a:lstStyle/>
                    <a:p>
                      <a:pPr indent="0" lvl="0" marL="0" rtl="0" algn="l">
                        <a:spcBef>
                          <a:spcPts val="0"/>
                        </a:spcBef>
                        <a:spcAft>
                          <a:spcPts val="0"/>
                        </a:spcAft>
                        <a:buNone/>
                      </a:pPr>
                      <a:r>
                        <a:rPr lang="en">
                          <a:solidFill>
                            <a:schemeClr val="dk2"/>
                          </a:solidFill>
                          <a:latin typeface="Mulish"/>
                          <a:ea typeface="Mulish"/>
                          <a:cs typeface="Mulish"/>
                          <a:sym typeface="Mulish"/>
                        </a:rPr>
                        <a:t>X</a:t>
                      </a:r>
                      <a:endParaRPr>
                        <a:solidFill>
                          <a:schemeClr val="dk2"/>
                        </a:solidFill>
                        <a:latin typeface="Mulish"/>
                        <a:ea typeface="Mulish"/>
                        <a:cs typeface="Mulish"/>
                        <a:sym typeface="Mulish"/>
                      </a:endParaRPr>
                    </a:p>
                  </a:txBody>
                  <a:tcPr marT="91425" marB="91425" marR="91425" marL="91425"/>
                </a:tc>
                <a:tc>
                  <a:txBody>
                    <a:bodyPr/>
                    <a:lstStyle/>
                    <a:p>
                      <a:pPr indent="0" lvl="0" marL="0" rtl="0" algn="l">
                        <a:spcBef>
                          <a:spcPts val="0"/>
                        </a:spcBef>
                        <a:spcAft>
                          <a:spcPts val="0"/>
                        </a:spcAft>
                        <a:buNone/>
                      </a:pPr>
                      <a:r>
                        <a:t/>
                      </a:r>
                      <a:endParaRPr>
                        <a:solidFill>
                          <a:schemeClr val="dk2"/>
                        </a:solidFill>
                        <a:latin typeface="Mulish"/>
                        <a:ea typeface="Mulish"/>
                        <a:cs typeface="Mulish"/>
                        <a:sym typeface="Mulish"/>
                      </a:endParaRPr>
                    </a:p>
                  </a:txBody>
                  <a:tcPr marT="91425" marB="91425" marR="91425" marL="91425"/>
                </a:tc>
                <a:tc>
                  <a:txBody>
                    <a:bodyPr/>
                    <a:lstStyle/>
                    <a:p>
                      <a:pPr indent="0" lvl="0" marL="0" rtl="0" algn="l">
                        <a:spcBef>
                          <a:spcPts val="0"/>
                        </a:spcBef>
                        <a:spcAft>
                          <a:spcPts val="0"/>
                        </a:spcAft>
                        <a:buNone/>
                      </a:pPr>
                      <a:r>
                        <a:rPr lang="en">
                          <a:solidFill>
                            <a:srgbClr val="595959"/>
                          </a:solidFill>
                          <a:latin typeface="Mulish"/>
                          <a:ea typeface="Mulish"/>
                          <a:cs typeface="Mulish"/>
                          <a:sym typeface="Mulish"/>
                        </a:rPr>
                        <a:t>My credit score will not be lower if I view my credit reports. </a:t>
                      </a:r>
                      <a:endParaRPr>
                        <a:solidFill>
                          <a:srgbClr val="595959"/>
                        </a:solidFill>
                        <a:latin typeface="Mulish"/>
                        <a:ea typeface="Mulish"/>
                        <a:cs typeface="Mulish"/>
                        <a:sym typeface="Mulish"/>
                      </a:endParaRPr>
                    </a:p>
                    <a:p>
                      <a:pPr indent="-317500" lvl="0" marL="457200" rtl="0" algn="l">
                        <a:spcBef>
                          <a:spcPts val="0"/>
                        </a:spcBef>
                        <a:spcAft>
                          <a:spcPts val="0"/>
                        </a:spcAft>
                        <a:buClr>
                          <a:srgbClr val="595959"/>
                        </a:buClr>
                        <a:buSzPts val="1400"/>
                        <a:buFont typeface="Mulish"/>
                        <a:buChar char="●"/>
                      </a:pPr>
                      <a:r>
                        <a:rPr lang="en">
                          <a:solidFill>
                            <a:srgbClr val="595959"/>
                          </a:solidFill>
                          <a:latin typeface="Mulish"/>
                          <a:ea typeface="Mulish"/>
                          <a:cs typeface="Mulish"/>
                          <a:sym typeface="Mulish"/>
                        </a:rPr>
                        <a:t>Viewing your credit report will have no negative impact on your credit score. You should review your credit reports at least yearly.</a:t>
                      </a:r>
                      <a:endParaRPr>
                        <a:solidFill>
                          <a:srgbClr val="595959"/>
                        </a:solidFill>
                        <a:latin typeface="Mulish"/>
                        <a:ea typeface="Mulish"/>
                        <a:cs typeface="Mulish"/>
                        <a:sym typeface="Mulish"/>
                      </a:endParaRPr>
                    </a:p>
                  </a:txBody>
                  <a:tcPr marT="91425" marB="91425" marR="91425" marL="91425"/>
                </a:tc>
              </a:tr>
              <a:tr h="381000">
                <a:tc>
                  <a:txBody>
                    <a:bodyPr/>
                    <a:lstStyle/>
                    <a:p>
                      <a:pPr indent="0" lvl="0" marL="0" rtl="0" algn="l">
                        <a:spcBef>
                          <a:spcPts val="0"/>
                        </a:spcBef>
                        <a:spcAft>
                          <a:spcPts val="0"/>
                        </a:spcAft>
                        <a:buNone/>
                      </a:pPr>
                      <a:r>
                        <a:t/>
                      </a:r>
                      <a:endParaRPr>
                        <a:solidFill>
                          <a:schemeClr val="dk2"/>
                        </a:solidFill>
                        <a:latin typeface="Mulish"/>
                        <a:ea typeface="Mulish"/>
                        <a:cs typeface="Mulish"/>
                        <a:sym typeface="Mulish"/>
                      </a:endParaRPr>
                    </a:p>
                  </a:txBody>
                  <a:tcPr marT="91425" marB="91425" marR="91425" marL="91425"/>
                </a:tc>
                <a:tc>
                  <a:txBody>
                    <a:bodyPr/>
                    <a:lstStyle/>
                    <a:p>
                      <a:pPr indent="0" lvl="0" marL="0" rtl="0" algn="l">
                        <a:spcBef>
                          <a:spcPts val="0"/>
                        </a:spcBef>
                        <a:spcAft>
                          <a:spcPts val="0"/>
                        </a:spcAft>
                        <a:buNone/>
                      </a:pPr>
                      <a:r>
                        <a:rPr lang="en">
                          <a:solidFill>
                            <a:schemeClr val="dk2"/>
                          </a:solidFill>
                          <a:latin typeface="Mulish"/>
                          <a:ea typeface="Mulish"/>
                          <a:cs typeface="Mulish"/>
                          <a:sym typeface="Mulish"/>
                        </a:rPr>
                        <a:t>X</a:t>
                      </a:r>
                      <a:endParaRPr>
                        <a:solidFill>
                          <a:schemeClr val="dk2"/>
                        </a:solidFill>
                        <a:latin typeface="Mulish"/>
                        <a:ea typeface="Mulish"/>
                        <a:cs typeface="Mulish"/>
                        <a:sym typeface="Mulish"/>
                      </a:endParaRPr>
                    </a:p>
                  </a:txBody>
                  <a:tcPr marT="91425" marB="91425" marR="91425" marL="91425"/>
                </a:tc>
                <a:tc>
                  <a:txBody>
                    <a:bodyPr/>
                    <a:lstStyle/>
                    <a:p>
                      <a:pPr indent="0" lvl="0" marL="0" rtl="0" algn="l">
                        <a:spcBef>
                          <a:spcPts val="0"/>
                        </a:spcBef>
                        <a:spcAft>
                          <a:spcPts val="0"/>
                        </a:spcAft>
                        <a:buNone/>
                      </a:pPr>
                      <a:r>
                        <a:rPr lang="en">
                          <a:solidFill>
                            <a:srgbClr val="595959"/>
                          </a:solidFill>
                          <a:latin typeface="Mulish"/>
                          <a:ea typeface="Mulish"/>
                          <a:cs typeface="Mulish"/>
                          <a:sym typeface="Mulish"/>
                        </a:rPr>
                        <a:t>I must keep a balance on my credit cards in order to build a credit history. </a:t>
                      </a:r>
                      <a:endParaRPr>
                        <a:solidFill>
                          <a:srgbClr val="595959"/>
                        </a:solidFill>
                        <a:latin typeface="Mulish"/>
                        <a:ea typeface="Mulish"/>
                        <a:cs typeface="Mulish"/>
                        <a:sym typeface="Mulish"/>
                      </a:endParaRPr>
                    </a:p>
                    <a:p>
                      <a:pPr indent="-317500" lvl="0" marL="457200" rtl="0" algn="l">
                        <a:spcBef>
                          <a:spcPts val="0"/>
                        </a:spcBef>
                        <a:spcAft>
                          <a:spcPts val="0"/>
                        </a:spcAft>
                        <a:buClr>
                          <a:srgbClr val="595959"/>
                        </a:buClr>
                        <a:buSzPts val="1400"/>
                        <a:buFont typeface="Mulish"/>
                        <a:buChar char="●"/>
                      </a:pPr>
                      <a:r>
                        <a:rPr lang="en">
                          <a:solidFill>
                            <a:srgbClr val="595959"/>
                          </a:solidFill>
                          <a:latin typeface="Mulish"/>
                          <a:ea typeface="Mulish"/>
                          <a:cs typeface="Mulish"/>
                          <a:sym typeface="Mulish"/>
                        </a:rPr>
                        <a:t> Credit use and on-time payments are what build a credit history. You can do this and still pay the balance in full each month.</a:t>
                      </a:r>
                      <a:endParaRPr>
                        <a:solidFill>
                          <a:srgbClr val="595959"/>
                        </a:solidFill>
                        <a:latin typeface="Mulish"/>
                        <a:ea typeface="Mulish"/>
                        <a:cs typeface="Mulish"/>
                        <a:sym typeface="Mulish"/>
                      </a:endParaRPr>
                    </a:p>
                  </a:txBody>
                  <a:tcPr marT="91425" marB="91425" marR="91425" marL="91425"/>
                </a:tc>
              </a:tr>
              <a:tr h="381000">
                <a:tc>
                  <a:txBody>
                    <a:bodyPr/>
                    <a:lstStyle/>
                    <a:p>
                      <a:pPr indent="0" lvl="0" marL="0" rtl="0" algn="l">
                        <a:spcBef>
                          <a:spcPts val="0"/>
                        </a:spcBef>
                        <a:spcAft>
                          <a:spcPts val="0"/>
                        </a:spcAft>
                        <a:buNone/>
                      </a:pPr>
                      <a:r>
                        <a:t/>
                      </a:r>
                      <a:endParaRPr>
                        <a:solidFill>
                          <a:schemeClr val="dk2"/>
                        </a:solidFill>
                        <a:latin typeface="Mulish"/>
                        <a:ea typeface="Mulish"/>
                        <a:cs typeface="Mulish"/>
                        <a:sym typeface="Mulish"/>
                      </a:endParaRPr>
                    </a:p>
                  </a:txBody>
                  <a:tcPr marT="91425" marB="91425" marR="91425" marL="91425"/>
                </a:tc>
                <a:tc>
                  <a:txBody>
                    <a:bodyPr/>
                    <a:lstStyle/>
                    <a:p>
                      <a:pPr indent="0" lvl="0" marL="0" rtl="0" algn="l">
                        <a:spcBef>
                          <a:spcPts val="0"/>
                        </a:spcBef>
                        <a:spcAft>
                          <a:spcPts val="0"/>
                        </a:spcAft>
                        <a:buNone/>
                      </a:pPr>
                      <a:r>
                        <a:rPr lang="en">
                          <a:solidFill>
                            <a:schemeClr val="dk2"/>
                          </a:solidFill>
                          <a:latin typeface="Mulish"/>
                          <a:ea typeface="Mulish"/>
                          <a:cs typeface="Mulish"/>
                          <a:sym typeface="Mulish"/>
                        </a:rPr>
                        <a:t>X</a:t>
                      </a:r>
                      <a:endParaRPr>
                        <a:solidFill>
                          <a:schemeClr val="dk2"/>
                        </a:solidFill>
                        <a:latin typeface="Mulish"/>
                        <a:ea typeface="Mulish"/>
                        <a:cs typeface="Mulish"/>
                        <a:sym typeface="Mulish"/>
                      </a:endParaRPr>
                    </a:p>
                  </a:txBody>
                  <a:tcPr marT="91425" marB="91425" marR="91425" marL="91425"/>
                </a:tc>
                <a:tc>
                  <a:txBody>
                    <a:bodyPr/>
                    <a:lstStyle/>
                    <a:p>
                      <a:pPr indent="0" lvl="0" marL="0" rtl="0" algn="l">
                        <a:spcBef>
                          <a:spcPts val="0"/>
                        </a:spcBef>
                        <a:spcAft>
                          <a:spcPts val="0"/>
                        </a:spcAft>
                        <a:buNone/>
                      </a:pPr>
                      <a:r>
                        <a:rPr lang="en">
                          <a:solidFill>
                            <a:srgbClr val="595959"/>
                          </a:solidFill>
                          <a:latin typeface="Mulish"/>
                          <a:ea typeface="Mulish"/>
                          <a:cs typeface="Mulish"/>
                          <a:sym typeface="Mulish"/>
                        </a:rPr>
                        <a:t>All credit repair companies can fix credit problems. </a:t>
                      </a:r>
                      <a:endParaRPr>
                        <a:solidFill>
                          <a:srgbClr val="595959"/>
                        </a:solidFill>
                        <a:latin typeface="Mulish"/>
                        <a:ea typeface="Mulish"/>
                        <a:cs typeface="Mulish"/>
                        <a:sym typeface="Mulish"/>
                      </a:endParaRPr>
                    </a:p>
                    <a:p>
                      <a:pPr indent="-317500" lvl="0" marL="457200" rtl="0" algn="l">
                        <a:spcBef>
                          <a:spcPts val="0"/>
                        </a:spcBef>
                        <a:spcAft>
                          <a:spcPts val="0"/>
                        </a:spcAft>
                        <a:buClr>
                          <a:srgbClr val="595959"/>
                        </a:buClr>
                        <a:buSzPts val="1400"/>
                        <a:buFont typeface="Mulish"/>
                        <a:buChar char="●"/>
                      </a:pPr>
                      <a:r>
                        <a:rPr lang="en">
                          <a:solidFill>
                            <a:srgbClr val="595959"/>
                          </a:solidFill>
                          <a:latin typeface="Mulish"/>
                          <a:ea typeface="Mulish"/>
                          <a:cs typeface="Mulish"/>
                          <a:sym typeface="Mulish"/>
                        </a:rPr>
                        <a:t>Most credit repair companies are scams. You can fix errors yourself for no cost.</a:t>
                      </a:r>
                      <a:endParaRPr>
                        <a:solidFill>
                          <a:srgbClr val="595959"/>
                        </a:solidFill>
                        <a:latin typeface="Mulish"/>
                        <a:ea typeface="Mulish"/>
                        <a:cs typeface="Mulish"/>
                        <a:sym typeface="Mulish"/>
                      </a:endParaRPr>
                    </a:p>
                  </a:txBody>
                  <a:tcPr marT="91425" marB="91425" marR="91425" marL="91425"/>
                </a:tc>
              </a:tr>
              <a:tr h="381000">
                <a:tc>
                  <a:txBody>
                    <a:bodyPr/>
                    <a:lstStyle/>
                    <a:p>
                      <a:pPr indent="0" lvl="0" marL="0" rtl="0" algn="l">
                        <a:spcBef>
                          <a:spcPts val="0"/>
                        </a:spcBef>
                        <a:spcAft>
                          <a:spcPts val="0"/>
                        </a:spcAft>
                        <a:buNone/>
                      </a:pPr>
                      <a:r>
                        <a:rPr lang="en">
                          <a:solidFill>
                            <a:schemeClr val="dk2"/>
                          </a:solidFill>
                          <a:latin typeface="Mulish"/>
                          <a:ea typeface="Mulish"/>
                          <a:cs typeface="Mulish"/>
                          <a:sym typeface="Mulish"/>
                        </a:rPr>
                        <a:t>X</a:t>
                      </a:r>
                      <a:endParaRPr>
                        <a:solidFill>
                          <a:schemeClr val="dk2"/>
                        </a:solidFill>
                        <a:latin typeface="Mulish"/>
                        <a:ea typeface="Mulish"/>
                        <a:cs typeface="Mulish"/>
                        <a:sym typeface="Mulish"/>
                      </a:endParaRPr>
                    </a:p>
                  </a:txBody>
                  <a:tcPr marT="91425" marB="91425" marR="91425" marL="91425"/>
                </a:tc>
                <a:tc>
                  <a:txBody>
                    <a:bodyPr/>
                    <a:lstStyle/>
                    <a:p>
                      <a:pPr indent="0" lvl="0" marL="0" rtl="0" algn="l">
                        <a:spcBef>
                          <a:spcPts val="0"/>
                        </a:spcBef>
                        <a:spcAft>
                          <a:spcPts val="0"/>
                        </a:spcAft>
                        <a:buNone/>
                      </a:pPr>
                      <a:r>
                        <a:t/>
                      </a:r>
                      <a:endParaRPr>
                        <a:solidFill>
                          <a:schemeClr val="dk2"/>
                        </a:solidFill>
                        <a:latin typeface="Mulish"/>
                        <a:ea typeface="Mulish"/>
                        <a:cs typeface="Mulish"/>
                        <a:sym typeface="Mulish"/>
                      </a:endParaRPr>
                    </a:p>
                  </a:txBody>
                  <a:tcPr marT="91425" marB="91425" marR="91425" marL="91425"/>
                </a:tc>
                <a:tc>
                  <a:txBody>
                    <a:bodyPr/>
                    <a:lstStyle/>
                    <a:p>
                      <a:pPr indent="0" lvl="0" marL="0" rtl="0" algn="l">
                        <a:spcBef>
                          <a:spcPts val="0"/>
                        </a:spcBef>
                        <a:spcAft>
                          <a:spcPts val="0"/>
                        </a:spcAft>
                        <a:buNone/>
                      </a:pPr>
                      <a:r>
                        <a:rPr lang="en">
                          <a:solidFill>
                            <a:srgbClr val="595959"/>
                          </a:solidFill>
                          <a:latin typeface="Mulish"/>
                          <a:ea typeface="Mulish"/>
                          <a:cs typeface="Mulish"/>
                          <a:sym typeface="Mulish"/>
                        </a:rPr>
                        <a:t>Credit reports are not all the same. </a:t>
                      </a:r>
                      <a:endParaRPr>
                        <a:solidFill>
                          <a:srgbClr val="595959"/>
                        </a:solidFill>
                        <a:latin typeface="Mulish"/>
                        <a:ea typeface="Mulish"/>
                        <a:cs typeface="Mulish"/>
                        <a:sym typeface="Mulish"/>
                      </a:endParaRPr>
                    </a:p>
                    <a:p>
                      <a:pPr indent="-317500" lvl="0" marL="457200" rtl="0" algn="l">
                        <a:spcBef>
                          <a:spcPts val="0"/>
                        </a:spcBef>
                        <a:spcAft>
                          <a:spcPts val="0"/>
                        </a:spcAft>
                        <a:buClr>
                          <a:srgbClr val="595959"/>
                        </a:buClr>
                        <a:buSzPts val="1400"/>
                        <a:buFont typeface="Mulish"/>
                        <a:buChar char="●"/>
                      </a:pPr>
                      <a:r>
                        <a:rPr lang="en">
                          <a:solidFill>
                            <a:srgbClr val="595959"/>
                          </a:solidFill>
                          <a:latin typeface="Mulish"/>
                          <a:ea typeface="Mulish"/>
                          <a:cs typeface="Mulish"/>
                          <a:sym typeface="Mulish"/>
                        </a:rPr>
                        <a:t>Not all companies or businesses will report to all three credit bureaus (Experian, Equifax, and Trans Union). Also, the speed at which the credit bureaus update information is not the same.</a:t>
                      </a:r>
                      <a:endParaRPr>
                        <a:solidFill>
                          <a:srgbClr val="595959"/>
                        </a:solidFill>
                        <a:latin typeface="Mulish"/>
                        <a:ea typeface="Mulish"/>
                        <a:cs typeface="Mulish"/>
                        <a:sym typeface="Mulish"/>
                      </a:endParaRPr>
                    </a:p>
                  </a:txBody>
                  <a:tcPr marT="91425" marB="91425" marR="91425" marL="91425"/>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 name="Shape 70"/>
        <p:cNvGrpSpPr/>
        <p:nvPr/>
      </p:nvGrpSpPr>
      <p:grpSpPr>
        <a:xfrm>
          <a:off x="0" y="0"/>
          <a:ext cx="0" cy="0"/>
          <a:chOff x="0" y="0"/>
          <a:chExt cx="0" cy="0"/>
        </a:xfrm>
      </p:grpSpPr>
      <p:sp>
        <p:nvSpPr>
          <p:cNvPr id="71" name="Google Shape;71;p15"/>
          <p:cNvSpPr/>
          <p:nvPr/>
        </p:nvSpPr>
        <p:spPr>
          <a:xfrm>
            <a:off x="0" y="0"/>
            <a:ext cx="7772400" cy="545700"/>
          </a:xfrm>
          <a:prstGeom prst="rect">
            <a:avLst/>
          </a:prstGeom>
          <a:solidFill>
            <a:srgbClr val="6ACCE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sz="1800">
                <a:solidFill>
                  <a:schemeClr val="lt1"/>
                </a:solidFill>
                <a:latin typeface="Mulish"/>
                <a:ea typeface="Mulish"/>
                <a:cs typeface="Mulish"/>
                <a:sym typeface="Mulish"/>
              </a:rPr>
              <a:t>Paying My Bills		                    	      Lesson 11: Understanding Credit</a:t>
            </a:r>
            <a:endParaRPr b="1" sz="1800">
              <a:solidFill>
                <a:schemeClr val="lt1"/>
              </a:solidFill>
              <a:latin typeface="Mulish"/>
              <a:ea typeface="Mulish"/>
              <a:cs typeface="Mulish"/>
              <a:sym typeface="Mulish"/>
            </a:endParaRPr>
          </a:p>
        </p:txBody>
      </p:sp>
      <p:sp>
        <p:nvSpPr>
          <p:cNvPr id="72" name="Google Shape;72;p15"/>
          <p:cNvSpPr txBox="1"/>
          <p:nvPr/>
        </p:nvSpPr>
        <p:spPr>
          <a:xfrm>
            <a:off x="214500" y="545700"/>
            <a:ext cx="7441500" cy="54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2400">
                <a:solidFill>
                  <a:schemeClr val="dk2"/>
                </a:solidFill>
                <a:latin typeface="Merriweather Sans"/>
                <a:ea typeface="Merriweather Sans"/>
                <a:cs typeface="Merriweather Sans"/>
                <a:sym typeface="Merriweather Sans"/>
              </a:rPr>
              <a:t>Credit Myths &amp; Facts  		       	       Financial Wellness</a:t>
            </a:r>
            <a:endParaRPr b="1" sz="2400">
              <a:solidFill>
                <a:schemeClr val="dk2"/>
              </a:solidFill>
              <a:latin typeface="Merriweather Sans"/>
              <a:ea typeface="Merriweather Sans"/>
              <a:cs typeface="Merriweather Sans"/>
              <a:sym typeface="Merriweather Sans"/>
            </a:endParaRPr>
          </a:p>
          <a:p>
            <a:pPr indent="0" lvl="0" marL="0" rtl="0" algn="l">
              <a:spcBef>
                <a:spcPts val="0"/>
              </a:spcBef>
              <a:spcAft>
                <a:spcPts val="0"/>
              </a:spcAft>
              <a:buNone/>
            </a:pPr>
            <a:r>
              <a:rPr b="1" lang="en" sz="2400">
                <a:solidFill>
                  <a:schemeClr val="dk2"/>
                </a:solidFill>
                <a:latin typeface="Merriweather Sans"/>
                <a:ea typeface="Merriweather Sans"/>
                <a:cs typeface="Merriweather Sans"/>
                <a:sym typeface="Merriweather Sans"/>
              </a:rPr>
              <a:t>Answer Key</a:t>
            </a:r>
            <a:endParaRPr b="1" sz="2400">
              <a:solidFill>
                <a:schemeClr val="dk2"/>
              </a:solidFill>
              <a:latin typeface="Merriweather Sans"/>
              <a:ea typeface="Merriweather Sans"/>
              <a:cs typeface="Merriweather Sans"/>
              <a:sym typeface="Merriweather Sans"/>
            </a:endParaRPr>
          </a:p>
        </p:txBody>
      </p:sp>
      <p:pic>
        <p:nvPicPr>
          <p:cNvPr id="73" name="Google Shape;73;p15"/>
          <p:cNvPicPr preferRelativeResize="0"/>
          <p:nvPr/>
        </p:nvPicPr>
        <p:blipFill>
          <a:blip r:embed="rId3">
            <a:alphaModFix/>
          </a:blip>
          <a:stretch>
            <a:fillRect/>
          </a:stretch>
        </p:blipFill>
        <p:spPr>
          <a:xfrm>
            <a:off x="6249725" y="1091400"/>
            <a:ext cx="1406225" cy="545700"/>
          </a:xfrm>
          <a:prstGeom prst="rect">
            <a:avLst/>
          </a:prstGeom>
          <a:noFill/>
          <a:ln>
            <a:noFill/>
          </a:ln>
        </p:spPr>
      </p:pic>
      <p:graphicFrame>
        <p:nvGraphicFramePr>
          <p:cNvPr id="74" name="Google Shape;74;p15"/>
          <p:cNvGraphicFramePr/>
          <p:nvPr/>
        </p:nvGraphicFramePr>
        <p:xfrm>
          <a:off x="214500" y="1846950"/>
          <a:ext cx="3000000" cy="3000000"/>
        </p:xfrm>
        <a:graphic>
          <a:graphicData uri="http://schemas.openxmlformats.org/drawingml/2006/table">
            <a:tbl>
              <a:tblPr>
                <a:noFill/>
                <a:tableStyleId>{0EC90CB5-9F09-44B3-AFE2-42CC9C13DBE1}</a:tableStyleId>
              </a:tblPr>
              <a:tblGrid>
                <a:gridCol w="726650"/>
                <a:gridCol w="782025"/>
                <a:gridCol w="5932825"/>
              </a:tblGrid>
              <a:tr h="381000">
                <a:tc>
                  <a:txBody>
                    <a:bodyPr/>
                    <a:lstStyle/>
                    <a:p>
                      <a:pPr indent="0" lvl="0" marL="0" rtl="0" algn="ctr">
                        <a:spcBef>
                          <a:spcPts val="0"/>
                        </a:spcBef>
                        <a:spcAft>
                          <a:spcPts val="0"/>
                        </a:spcAft>
                        <a:buNone/>
                      </a:pPr>
                      <a:r>
                        <a:rPr b="1" lang="en">
                          <a:solidFill>
                            <a:schemeClr val="dk2"/>
                          </a:solidFill>
                          <a:latin typeface="Mulish"/>
                          <a:ea typeface="Mulish"/>
                          <a:cs typeface="Mulish"/>
                          <a:sym typeface="Mulish"/>
                        </a:rPr>
                        <a:t>True</a:t>
                      </a:r>
                      <a:endParaRPr b="1">
                        <a:solidFill>
                          <a:schemeClr val="dk2"/>
                        </a:solidFill>
                        <a:latin typeface="Mulish"/>
                        <a:ea typeface="Mulish"/>
                        <a:cs typeface="Mulish"/>
                        <a:sym typeface="Mulish"/>
                      </a:endParaRPr>
                    </a:p>
                  </a:txBody>
                  <a:tcPr marT="91425" marB="91425" marR="91425" marL="91425"/>
                </a:tc>
                <a:tc>
                  <a:txBody>
                    <a:bodyPr/>
                    <a:lstStyle/>
                    <a:p>
                      <a:pPr indent="0" lvl="0" marL="0" rtl="0" algn="ctr">
                        <a:spcBef>
                          <a:spcPts val="0"/>
                        </a:spcBef>
                        <a:spcAft>
                          <a:spcPts val="0"/>
                        </a:spcAft>
                        <a:buNone/>
                      </a:pPr>
                      <a:r>
                        <a:rPr b="1" lang="en">
                          <a:solidFill>
                            <a:schemeClr val="dk2"/>
                          </a:solidFill>
                          <a:latin typeface="Mulish"/>
                          <a:ea typeface="Mulish"/>
                          <a:cs typeface="Mulish"/>
                          <a:sym typeface="Mulish"/>
                        </a:rPr>
                        <a:t>False</a:t>
                      </a:r>
                      <a:endParaRPr b="1">
                        <a:solidFill>
                          <a:schemeClr val="dk2"/>
                        </a:solidFill>
                        <a:latin typeface="Mulish"/>
                        <a:ea typeface="Mulish"/>
                        <a:cs typeface="Mulish"/>
                        <a:sym typeface="Mulish"/>
                      </a:endParaRPr>
                    </a:p>
                  </a:txBody>
                  <a:tcPr marT="91425" marB="91425" marR="91425" marL="91425"/>
                </a:tc>
                <a:tc>
                  <a:txBody>
                    <a:bodyPr/>
                    <a:lstStyle/>
                    <a:p>
                      <a:pPr indent="0" lvl="0" marL="0" rtl="0" algn="ctr">
                        <a:spcBef>
                          <a:spcPts val="0"/>
                        </a:spcBef>
                        <a:spcAft>
                          <a:spcPts val="0"/>
                        </a:spcAft>
                        <a:buNone/>
                      </a:pPr>
                      <a:r>
                        <a:rPr b="1" lang="en">
                          <a:solidFill>
                            <a:schemeClr val="dk2"/>
                          </a:solidFill>
                          <a:latin typeface="Mulish"/>
                          <a:ea typeface="Mulish"/>
                          <a:cs typeface="Mulish"/>
                          <a:sym typeface="Mulish"/>
                        </a:rPr>
                        <a:t>Statement</a:t>
                      </a:r>
                      <a:endParaRPr b="1">
                        <a:solidFill>
                          <a:schemeClr val="dk2"/>
                        </a:solidFill>
                        <a:latin typeface="Mulish"/>
                        <a:ea typeface="Mulish"/>
                        <a:cs typeface="Mulish"/>
                        <a:sym typeface="Mulish"/>
                      </a:endParaRPr>
                    </a:p>
                  </a:txBody>
                  <a:tcPr marT="91425" marB="91425" marR="91425" marL="91425"/>
                </a:tc>
              </a:tr>
              <a:tr h="381000">
                <a:tc>
                  <a:txBody>
                    <a:bodyPr/>
                    <a:lstStyle/>
                    <a:p>
                      <a:pPr indent="0" lvl="0" marL="0" rtl="0" algn="l">
                        <a:spcBef>
                          <a:spcPts val="0"/>
                        </a:spcBef>
                        <a:spcAft>
                          <a:spcPts val="0"/>
                        </a:spcAft>
                        <a:buNone/>
                      </a:pPr>
                      <a:r>
                        <a:rPr lang="en">
                          <a:solidFill>
                            <a:schemeClr val="dk2"/>
                          </a:solidFill>
                          <a:latin typeface="Mulish"/>
                          <a:ea typeface="Mulish"/>
                          <a:cs typeface="Mulish"/>
                          <a:sym typeface="Mulish"/>
                        </a:rPr>
                        <a:t>X</a:t>
                      </a:r>
                      <a:endParaRPr>
                        <a:solidFill>
                          <a:schemeClr val="dk2"/>
                        </a:solidFill>
                        <a:latin typeface="Mulish"/>
                        <a:ea typeface="Mulish"/>
                        <a:cs typeface="Mulish"/>
                        <a:sym typeface="Mulish"/>
                      </a:endParaRPr>
                    </a:p>
                  </a:txBody>
                  <a:tcPr marT="91425" marB="91425" marR="91425" marL="91425"/>
                </a:tc>
                <a:tc>
                  <a:txBody>
                    <a:bodyPr/>
                    <a:lstStyle/>
                    <a:p>
                      <a:pPr indent="0" lvl="0" marL="0" rtl="0" algn="l">
                        <a:spcBef>
                          <a:spcPts val="0"/>
                        </a:spcBef>
                        <a:spcAft>
                          <a:spcPts val="0"/>
                        </a:spcAft>
                        <a:buNone/>
                      </a:pPr>
                      <a:r>
                        <a:t/>
                      </a:r>
                      <a:endParaRPr>
                        <a:solidFill>
                          <a:schemeClr val="dk2"/>
                        </a:solidFill>
                        <a:latin typeface="Mulish"/>
                        <a:ea typeface="Mulish"/>
                        <a:cs typeface="Mulish"/>
                        <a:sym typeface="Mulish"/>
                      </a:endParaRPr>
                    </a:p>
                  </a:txBody>
                  <a:tcPr marT="91425" marB="91425" marR="91425" marL="91425"/>
                </a:tc>
                <a:tc>
                  <a:txBody>
                    <a:bodyPr/>
                    <a:lstStyle/>
                    <a:p>
                      <a:pPr indent="0" lvl="0" marL="0" rtl="0" algn="l">
                        <a:spcBef>
                          <a:spcPts val="0"/>
                        </a:spcBef>
                        <a:spcAft>
                          <a:spcPts val="0"/>
                        </a:spcAft>
                        <a:buNone/>
                      </a:pPr>
                      <a:r>
                        <a:rPr lang="en">
                          <a:solidFill>
                            <a:srgbClr val="595959"/>
                          </a:solidFill>
                          <a:latin typeface="Mulish"/>
                          <a:ea typeface="Mulish"/>
                          <a:cs typeface="Mulish"/>
                          <a:sym typeface="Mulish"/>
                        </a:rPr>
                        <a:t>I must give my employer permission to see my credit report. </a:t>
                      </a:r>
                      <a:endParaRPr>
                        <a:solidFill>
                          <a:srgbClr val="595959"/>
                        </a:solidFill>
                        <a:latin typeface="Mulish"/>
                        <a:ea typeface="Mulish"/>
                        <a:cs typeface="Mulish"/>
                        <a:sym typeface="Mulish"/>
                      </a:endParaRPr>
                    </a:p>
                    <a:p>
                      <a:pPr indent="-317500" lvl="0" marL="457200" rtl="0" algn="l">
                        <a:spcBef>
                          <a:spcPts val="0"/>
                        </a:spcBef>
                        <a:spcAft>
                          <a:spcPts val="0"/>
                        </a:spcAft>
                        <a:buClr>
                          <a:srgbClr val="595959"/>
                        </a:buClr>
                        <a:buSzPts val="1400"/>
                        <a:buFont typeface="Mulish"/>
                        <a:buChar char="●"/>
                      </a:pPr>
                      <a:r>
                        <a:rPr lang="en">
                          <a:solidFill>
                            <a:srgbClr val="595959"/>
                          </a:solidFill>
                          <a:latin typeface="Mulish"/>
                          <a:ea typeface="Mulish"/>
                          <a:cs typeface="Mulish"/>
                          <a:sym typeface="Mulish"/>
                        </a:rPr>
                        <a:t>Your employer does need permission to view your credit report. However, all other companies do not need permission from you. Look at the inquiry section of your report and you will see that you have been pre-approved for credit offers that you never gave consent to.</a:t>
                      </a:r>
                      <a:endParaRPr>
                        <a:solidFill>
                          <a:srgbClr val="595959"/>
                        </a:solidFill>
                        <a:latin typeface="Mulish"/>
                        <a:ea typeface="Mulish"/>
                        <a:cs typeface="Mulish"/>
                        <a:sym typeface="Mulish"/>
                      </a:endParaRPr>
                    </a:p>
                  </a:txBody>
                  <a:tcPr marT="91425" marB="91425" marR="91425" marL="91425"/>
                </a:tc>
              </a:tr>
              <a:tr h="381000">
                <a:tc>
                  <a:txBody>
                    <a:bodyPr/>
                    <a:lstStyle/>
                    <a:p>
                      <a:pPr indent="0" lvl="0" marL="0" rtl="0" algn="l">
                        <a:spcBef>
                          <a:spcPts val="0"/>
                        </a:spcBef>
                        <a:spcAft>
                          <a:spcPts val="0"/>
                        </a:spcAft>
                        <a:buNone/>
                      </a:pPr>
                      <a:r>
                        <a:rPr lang="en">
                          <a:solidFill>
                            <a:schemeClr val="dk2"/>
                          </a:solidFill>
                          <a:latin typeface="Mulish"/>
                          <a:ea typeface="Mulish"/>
                          <a:cs typeface="Mulish"/>
                          <a:sym typeface="Mulish"/>
                        </a:rPr>
                        <a:t>X</a:t>
                      </a:r>
                      <a:endParaRPr>
                        <a:solidFill>
                          <a:schemeClr val="dk2"/>
                        </a:solidFill>
                        <a:latin typeface="Mulish"/>
                        <a:ea typeface="Mulish"/>
                        <a:cs typeface="Mulish"/>
                        <a:sym typeface="Mulish"/>
                      </a:endParaRPr>
                    </a:p>
                  </a:txBody>
                  <a:tcPr marT="91425" marB="91425" marR="91425" marL="91425"/>
                </a:tc>
                <a:tc>
                  <a:txBody>
                    <a:bodyPr/>
                    <a:lstStyle/>
                    <a:p>
                      <a:pPr indent="0" lvl="0" marL="0" rtl="0" algn="l">
                        <a:spcBef>
                          <a:spcPts val="0"/>
                        </a:spcBef>
                        <a:spcAft>
                          <a:spcPts val="0"/>
                        </a:spcAft>
                        <a:buNone/>
                      </a:pPr>
                      <a:r>
                        <a:t/>
                      </a:r>
                      <a:endParaRPr>
                        <a:solidFill>
                          <a:schemeClr val="dk2"/>
                        </a:solidFill>
                        <a:latin typeface="Mulish"/>
                        <a:ea typeface="Mulish"/>
                        <a:cs typeface="Mulish"/>
                        <a:sym typeface="Mulish"/>
                      </a:endParaRPr>
                    </a:p>
                  </a:txBody>
                  <a:tcPr marT="91425" marB="91425" marR="91425" marL="91425"/>
                </a:tc>
                <a:tc>
                  <a:txBody>
                    <a:bodyPr/>
                    <a:lstStyle/>
                    <a:p>
                      <a:pPr indent="0" lvl="0" marL="0" rtl="0" algn="l">
                        <a:spcBef>
                          <a:spcPts val="0"/>
                        </a:spcBef>
                        <a:spcAft>
                          <a:spcPts val="0"/>
                        </a:spcAft>
                        <a:buNone/>
                      </a:pPr>
                      <a:r>
                        <a:rPr lang="en">
                          <a:solidFill>
                            <a:srgbClr val="595959"/>
                          </a:solidFill>
                          <a:latin typeface="Mulish"/>
                          <a:ea typeface="Mulish"/>
                          <a:cs typeface="Mulish"/>
                          <a:sym typeface="Mulish"/>
                        </a:rPr>
                        <a:t>Credit is something we should all understand. </a:t>
                      </a:r>
                      <a:endParaRPr>
                        <a:solidFill>
                          <a:srgbClr val="595959"/>
                        </a:solidFill>
                        <a:latin typeface="Mulish"/>
                        <a:ea typeface="Mulish"/>
                        <a:cs typeface="Mulish"/>
                        <a:sym typeface="Mulish"/>
                      </a:endParaRPr>
                    </a:p>
                    <a:p>
                      <a:pPr indent="-317500" lvl="0" marL="457200" rtl="0" algn="l">
                        <a:spcBef>
                          <a:spcPts val="0"/>
                        </a:spcBef>
                        <a:spcAft>
                          <a:spcPts val="0"/>
                        </a:spcAft>
                        <a:buClr>
                          <a:srgbClr val="595959"/>
                        </a:buClr>
                        <a:buSzPts val="1400"/>
                        <a:buFont typeface="Mulish"/>
                        <a:buChar char="●"/>
                      </a:pPr>
                      <a:r>
                        <a:rPr lang="en">
                          <a:solidFill>
                            <a:srgbClr val="595959"/>
                          </a:solidFill>
                          <a:latin typeface="Mulish"/>
                          <a:ea typeface="Mulish"/>
                          <a:cs typeface="Mulish"/>
                          <a:sym typeface="Mulish"/>
                        </a:rPr>
                        <a:t>Everyone can and should understand credit. There are many reliable resources available to help you learn more about using credit.</a:t>
                      </a:r>
                      <a:endParaRPr>
                        <a:solidFill>
                          <a:srgbClr val="595959"/>
                        </a:solidFill>
                        <a:latin typeface="Mulish"/>
                        <a:ea typeface="Mulish"/>
                        <a:cs typeface="Mulish"/>
                        <a:sym typeface="Mulish"/>
                      </a:endParaRPr>
                    </a:p>
                  </a:txBody>
                  <a:tcPr marT="91425" marB="91425" marR="91425" marL="91425"/>
                </a:tc>
              </a:tr>
              <a:tr h="381000">
                <a:tc>
                  <a:txBody>
                    <a:bodyPr/>
                    <a:lstStyle/>
                    <a:p>
                      <a:pPr indent="0" lvl="0" marL="0" rtl="0" algn="l">
                        <a:spcBef>
                          <a:spcPts val="0"/>
                        </a:spcBef>
                        <a:spcAft>
                          <a:spcPts val="0"/>
                        </a:spcAft>
                        <a:buNone/>
                      </a:pPr>
                      <a:r>
                        <a:rPr lang="en">
                          <a:solidFill>
                            <a:schemeClr val="dk2"/>
                          </a:solidFill>
                          <a:latin typeface="Mulish"/>
                          <a:ea typeface="Mulish"/>
                          <a:cs typeface="Mulish"/>
                          <a:sym typeface="Mulish"/>
                        </a:rPr>
                        <a:t>X</a:t>
                      </a:r>
                      <a:endParaRPr>
                        <a:solidFill>
                          <a:schemeClr val="dk2"/>
                        </a:solidFill>
                        <a:latin typeface="Mulish"/>
                        <a:ea typeface="Mulish"/>
                        <a:cs typeface="Mulish"/>
                        <a:sym typeface="Mulish"/>
                      </a:endParaRPr>
                    </a:p>
                  </a:txBody>
                  <a:tcPr marT="91425" marB="91425" marR="91425" marL="91425"/>
                </a:tc>
                <a:tc>
                  <a:txBody>
                    <a:bodyPr/>
                    <a:lstStyle/>
                    <a:p>
                      <a:pPr indent="0" lvl="0" marL="0" rtl="0" algn="l">
                        <a:spcBef>
                          <a:spcPts val="0"/>
                        </a:spcBef>
                        <a:spcAft>
                          <a:spcPts val="0"/>
                        </a:spcAft>
                        <a:buNone/>
                      </a:pPr>
                      <a:r>
                        <a:t/>
                      </a:r>
                      <a:endParaRPr>
                        <a:solidFill>
                          <a:schemeClr val="dk2"/>
                        </a:solidFill>
                        <a:latin typeface="Mulish"/>
                        <a:ea typeface="Mulish"/>
                        <a:cs typeface="Mulish"/>
                        <a:sym typeface="Mulish"/>
                      </a:endParaRPr>
                    </a:p>
                  </a:txBody>
                  <a:tcPr marT="91425" marB="91425" marR="91425" marL="91425"/>
                </a:tc>
                <a:tc>
                  <a:txBody>
                    <a:bodyPr/>
                    <a:lstStyle/>
                    <a:p>
                      <a:pPr indent="0" lvl="0" marL="0" rtl="0" algn="l">
                        <a:spcBef>
                          <a:spcPts val="0"/>
                        </a:spcBef>
                        <a:spcAft>
                          <a:spcPts val="0"/>
                        </a:spcAft>
                        <a:buNone/>
                      </a:pPr>
                      <a:r>
                        <a:rPr lang="en">
                          <a:solidFill>
                            <a:srgbClr val="595959"/>
                          </a:solidFill>
                          <a:latin typeface="Mulish"/>
                          <a:ea typeface="Mulish"/>
                          <a:cs typeface="Mulish"/>
                          <a:sym typeface="Mulish"/>
                        </a:rPr>
                        <a:t>The safest place to get a loan is at a bank, credit union, or savings bank.</a:t>
                      </a:r>
                      <a:endParaRPr>
                        <a:solidFill>
                          <a:srgbClr val="595959"/>
                        </a:solidFill>
                        <a:latin typeface="Mulish"/>
                        <a:ea typeface="Mulish"/>
                        <a:cs typeface="Mulish"/>
                        <a:sym typeface="Mulish"/>
                      </a:endParaRPr>
                    </a:p>
                    <a:p>
                      <a:pPr indent="-317500" lvl="0" marL="457200" rtl="0" algn="l">
                        <a:spcBef>
                          <a:spcPts val="0"/>
                        </a:spcBef>
                        <a:spcAft>
                          <a:spcPts val="0"/>
                        </a:spcAft>
                        <a:buClr>
                          <a:srgbClr val="595959"/>
                        </a:buClr>
                        <a:buSzPts val="1400"/>
                        <a:buFont typeface="Mulish"/>
                        <a:buChar char="●"/>
                      </a:pPr>
                      <a:r>
                        <a:rPr lang="en">
                          <a:solidFill>
                            <a:srgbClr val="595959"/>
                          </a:solidFill>
                          <a:latin typeface="Mulish"/>
                          <a:ea typeface="Mulish"/>
                          <a:cs typeface="Mulish"/>
                          <a:sym typeface="Mulish"/>
                        </a:rPr>
                        <a:t>The safest place to get a loan is at a bank, credit union, or savings bank. Credit is available from other sources, such as payday lenders or pawnshops, but these are much more expensive and often are not safe ways to obtain credit.</a:t>
                      </a:r>
                      <a:endParaRPr>
                        <a:solidFill>
                          <a:srgbClr val="595959"/>
                        </a:solidFill>
                        <a:latin typeface="Mulish"/>
                        <a:ea typeface="Mulish"/>
                        <a:cs typeface="Mulish"/>
                        <a:sym typeface="Mulish"/>
                      </a:endParaRPr>
                    </a:p>
                  </a:txBody>
                  <a:tcPr marT="91425" marB="91425" marR="91425" marL="91425"/>
                </a:tc>
              </a:tr>
              <a:tr h="381000">
                <a:tc>
                  <a:txBody>
                    <a:bodyPr/>
                    <a:lstStyle/>
                    <a:p>
                      <a:pPr indent="0" lvl="0" marL="0" rtl="0" algn="l">
                        <a:spcBef>
                          <a:spcPts val="0"/>
                        </a:spcBef>
                        <a:spcAft>
                          <a:spcPts val="0"/>
                        </a:spcAft>
                        <a:buNone/>
                      </a:pPr>
                      <a:r>
                        <a:t/>
                      </a:r>
                      <a:endParaRPr>
                        <a:solidFill>
                          <a:schemeClr val="dk2"/>
                        </a:solidFill>
                        <a:latin typeface="Mulish"/>
                        <a:ea typeface="Mulish"/>
                        <a:cs typeface="Mulish"/>
                        <a:sym typeface="Mulish"/>
                      </a:endParaRPr>
                    </a:p>
                  </a:txBody>
                  <a:tcPr marT="91425" marB="91425" marR="91425" marL="91425"/>
                </a:tc>
                <a:tc>
                  <a:txBody>
                    <a:bodyPr/>
                    <a:lstStyle/>
                    <a:p>
                      <a:pPr indent="0" lvl="0" marL="0" rtl="0" algn="l">
                        <a:spcBef>
                          <a:spcPts val="0"/>
                        </a:spcBef>
                        <a:spcAft>
                          <a:spcPts val="0"/>
                        </a:spcAft>
                        <a:buNone/>
                      </a:pPr>
                      <a:r>
                        <a:rPr lang="en">
                          <a:solidFill>
                            <a:schemeClr val="dk2"/>
                          </a:solidFill>
                          <a:latin typeface="Mulish"/>
                          <a:ea typeface="Mulish"/>
                          <a:cs typeface="Mulish"/>
                          <a:sym typeface="Mulish"/>
                        </a:rPr>
                        <a:t>X</a:t>
                      </a:r>
                      <a:endParaRPr>
                        <a:solidFill>
                          <a:schemeClr val="dk2"/>
                        </a:solidFill>
                        <a:latin typeface="Mulish"/>
                        <a:ea typeface="Mulish"/>
                        <a:cs typeface="Mulish"/>
                        <a:sym typeface="Mulish"/>
                      </a:endParaRPr>
                    </a:p>
                  </a:txBody>
                  <a:tcPr marT="91425" marB="91425" marR="91425" marL="91425"/>
                </a:tc>
                <a:tc>
                  <a:txBody>
                    <a:bodyPr/>
                    <a:lstStyle/>
                    <a:p>
                      <a:pPr indent="0" lvl="0" marL="0" rtl="0" algn="l">
                        <a:spcBef>
                          <a:spcPts val="0"/>
                        </a:spcBef>
                        <a:spcAft>
                          <a:spcPts val="0"/>
                        </a:spcAft>
                        <a:buNone/>
                      </a:pPr>
                      <a:r>
                        <a:rPr lang="en">
                          <a:solidFill>
                            <a:srgbClr val="595959"/>
                          </a:solidFill>
                          <a:latin typeface="Mulish"/>
                          <a:ea typeface="Mulish"/>
                          <a:cs typeface="Mulish"/>
                          <a:sym typeface="Mulish"/>
                        </a:rPr>
                        <a:t>If I qualify for credit I must be able to afford it. </a:t>
                      </a:r>
                      <a:endParaRPr>
                        <a:solidFill>
                          <a:srgbClr val="595959"/>
                        </a:solidFill>
                        <a:latin typeface="Mulish"/>
                        <a:ea typeface="Mulish"/>
                        <a:cs typeface="Mulish"/>
                        <a:sym typeface="Mulish"/>
                      </a:endParaRPr>
                    </a:p>
                    <a:p>
                      <a:pPr indent="-317500" lvl="0" marL="457200" rtl="0" algn="l">
                        <a:spcBef>
                          <a:spcPts val="0"/>
                        </a:spcBef>
                        <a:spcAft>
                          <a:spcPts val="0"/>
                        </a:spcAft>
                        <a:buClr>
                          <a:srgbClr val="595959"/>
                        </a:buClr>
                        <a:buSzPts val="1400"/>
                        <a:buFont typeface="Mulish"/>
                        <a:buChar char="●"/>
                      </a:pPr>
                      <a:r>
                        <a:rPr lang="en">
                          <a:solidFill>
                            <a:srgbClr val="595959"/>
                          </a:solidFill>
                          <a:latin typeface="Mulish"/>
                          <a:ea typeface="Mulish"/>
                          <a:cs typeface="Mulish"/>
                          <a:sym typeface="Mulish"/>
                        </a:rPr>
                        <a:t>You may qualify for an amount of credit that is more than you can afford the payment for. You must decide if you can afford the new payment by estimating how this payment will fit with your other payments and expenses.</a:t>
                      </a:r>
                      <a:endParaRPr>
                        <a:solidFill>
                          <a:srgbClr val="595959"/>
                        </a:solidFill>
                        <a:latin typeface="Mulish"/>
                        <a:ea typeface="Mulish"/>
                        <a:cs typeface="Mulish"/>
                        <a:sym typeface="Mulish"/>
                      </a:endParaRPr>
                    </a:p>
                  </a:txBody>
                  <a:tcPr marT="91425" marB="91425" marR="91425" marL="91425"/>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sp>
        <p:nvSpPr>
          <p:cNvPr id="79" name="Google Shape;79;p16"/>
          <p:cNvSpPr/>
          <p:nvPr/>
        </p:nvSpPr>
        <p:spPr>
          <a:xfrm>
            <a:off x="0" y="0"/>
            <a:ext cx="7772400" cy="545700"/>
          </a:xfrm>
          <a:prstGeom prst="rect">
            <a:avLst/>
          </a:prstGeom>
          <a:solidFill>
            <a:srgbClr val="6ACCE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sz="1800">
                <a:solidFill>
                  <a:schemeClr val="lt1"/>
                </a:solidFill>
                <a:latin typeface="Mulish"/>
                <a:ea typeface="Mulish"/>
                <a:cs typeface="Mulish"/>
                <a:sym typeface="Mulish"/>
              </a:rPr>
              <a:t>Paying My Bills		                    	      Lesson 11: Understanding Credit</a:t>
            </a:r>
            <a:endParaRPr b="1" sz="1800">
              <a:solidFill>
                <a:schemeClr val="lt1"/>
              </a:solidFill>
              <a:latin typeface="Mulish"/>
              <a:ea typeface="Mulish"/>
              <a:cs typeface="Mulish"/>
              <a:sym typeface="Mulish"/>
            </a:endParaRPr>
          </a:p>
        </p:txBody>
      </p:sp>
      <p:sp>
        <p:nvSpPr>
          <p:cNvPr id="80" name="Google Shape;80;p16"/>
          <p:cNvSpPr txBox="1"/>
          <p:nvPr/>
        </p:nvSpPr>
        <p:spPr>
          <a:xfrm>
            <a:off x="214500" y="545700"/>
            <a:ext cx="7441500" cy="54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2400">
                <a:solidFill>
                  <a:schemeClr val="dk2"/>
                </a:solidFill>
                <a:latin typeface="Merriweather Sans"/>
                <a:ea typeface="Merriweather Sans"/>
                <a:cs typeface="Merriweather Sans"/>
                <a:sym typeface="Merriweather Sans"/>
              </a:rPr>
              <a:t>Other Credit Sources</a:t>
            </a:r>
            <a:r>
              <a:rPr b="1" lang="en" sz="2400">
                <a:solidFill>
                  <a:schemeClr val="dk2"/>
                </a:solidFill>
                <a:latin typeface="Merriweather Sans"/>
                <a:ea typeface="Merriweather Sans"/>
                <a:cs typeface="Merriweather Sans"/>
                <a:sym typeface="Merriweather Sans"/>
              </a:rPr>
              <a:t>  		       	       Financial Wellness</a:t>
            </a:r>
            <a:endParaRPr b="1" sz="2400">
              <a:solidFill>
                <a:schemeClr val="dk2"/>
              </a:solidFill>
              <a:latin typeface="Merriweather Sans"/>
              <a:ea typeface="Merriweather Sans"/>
              <a:cs typeface="Merriweather Sans"/>
              <a:sym typeface="Merriweather Sans"/>
            </a:endParaRPr>
          </a:p>
        </p:txBody>
      </p:sp>
      <p:pic>
        <p:nvPicPr>
          <p:cNvPr id="81" name="Google Shape;81;p16"/>
          <p:cNvPicPr preferRelativeResize="0"/>
          <p:nvPr/>
        </p:nvPicPr>
        <p:blipFill>
          <a:blip r:embed="rId3">
            <a:alphaModFix/>
          </a:blip>
          <a:stretch>
            <a:fillRect/>
          </a:stretch>
        </p:blipFill>
        <p:spPr>
          <a:xfrm>
            <a:off x="6249725" y="1091400"/>
            <a:ext cx="1406225" cy="545700"/>
          </a:xfrm>
          <a:prstGeom prst="rect">
            <a:avLst/>
          </a:prstGeom>
          <a:noFill/>
          <a:ln>
            <a:noFill/>
          </a:ln>
        </p:spPr>
      </p:pic>
      <p:sp>
        <p:nvSpPr>
          <p:cNvPr id="82" name="Google Shape;82;p16"/>
          <p:cNvSpPr txBox="1"/>
          <p:nvPr/>
        </p:nvSpPr>
        <p:spPr>
          <a:xfrm>
            <a:off x="214500" y="1145350"/>
            <a:ext cx="5796900" cy="963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chemeClr val="dk2"/>
                </a:solidFill>
                <a:latin typeface="Mulish"/>
                <a:ea typeface="Mulish"/>
                <a:cs typeface="Mulish"/>
                <a:sym typeface="Mulish"/>
              </a:rPr>
              <a:t>Directions</a:t>
            </a:r>
            <a:r>
              <a:rPr lang="en">
                <a:solidFill>
                  <a:schemeClr val="dk2"/>
                </a:solidFill>
                <a:latin typeface="Mulish"/>
                <a:ea typeface="Mulish"/>
                <a:cs typeface="Mulish"/>
                <a:sym typeface="Mulish"/>
              </a:rPr>
              <a:t>: </a:t>
            </a:r>
            <a:r>
              <a:rPr lang="en">
                <a:solidFill>
                  <a:schemeClr val="dk2"/>
                </a:solidFill>
                <a:latin typeface="Mulish"/>
                <a:ea typeface="Mulish"/>
                <a:cs typeface="Mulish"/>
                <a:sym typeface="Mulish"/>
              </a:rPr>
              <a:t>Some types of credit are referred to as predatory, abusive, or sub-prime credit sources. These loans are expensive and often not a safe way to borrow money. Think of these as a last resort when you need a loan, cash, or credit. See if you can identify </a:t>
            </a:r>
            <a:endParaRPr>
              <a:solidFill>
                <a:schemeClr val="dk2"/>
              </a:solidFill>
              <a:latin typeface="Mulish"/>
              <a:ea typeface="Mulish"/>
              <a:cs typeface="Mulish"/>
              <a:sym typeface="Mulish"/>
            </a:endParaRPr>
          </a:p>
          <a:p>
            <a:pPr indent="0" lvl="0" marL="0" rtl="0" algn="l">
              <a:spcBef>
                <a:spcPts val="0"/>
              </a:spcBef>
              <a:spcAft>
                <a:spcPts val="0"/>
              </a:spcAft>
              <a:buNone/>
            </a:pPr>
            <a:r>
              <a:t/>
            </a:r>
            <a:endParaRPr>
              <a:solidFill>
                <a:schemeClr val="dk2"/>
              </a:solidFill>
              <a:latin typeface="Mulish"/>
              <a:ea typeface="Mulish"/>
              <a:cs typeface="Mulish"/>
              <a:sym typeface="Mulish"/>
            </a:endParaRPr>
          </a:p>
        </p:txBody>
      </p:sp>
      <p:sp>
        <p:nvSpPr>
          <p:cNvPr id="83" name="Google Shape;83;p16"/>
          <p:cNvSpPr txBox="1"/>
          <p:nvPr/>
        </p:nvSpPr>
        <p:spPr>
          <a:xfrm>
            <a:off x="214500" y="1992475"/>
            <a:ext cx="7441500" cy="831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solidFill>
                  <a:schemeClr val="dk2"/>
                </a:solidFill>
                <a:latin typeface="Mulish"/>
                <a:ea typeface="Mulish"/>
                <a:cs typeface="Mulish"/>
                <a:sym typeface="Mulish"/>
              </a:rPr>
              <a:t>these loan types. Match the brief explanation of the loan with the type of loan it describes. When you are finished, read below for more information about each loan and the correct answers.</a:t>
            </a:r>
            <a:endParaRPr/>
          </a:p>
        </p:txBody>
      </p:sp>
      <p:graphicFrame>
        <p:nvGraphicFramePr>
          <p:cNvPr id="84" name="Google Shape;84;p16"/>
          <p:cNvGraphicFramePr/>
          <p:nvPr/>
        </p:nvGraphicFramePr>
        <p:xfrm>
          <a:off x="214500" y="3215325"/>
          <a:ext cx="3000000" cy="3000000"/>
        </p:xfrm>
        <a:graphic>
          <a:graphicData uri="http://schemas.openxmlformats.org/drawingml/2006/table">
            <a:tbl>
              <a:tblPr>
                <a:noFill/>
                <a:tableStyleId>{0EC90CB5-9F09-44B3-AFE2-42CC9C13DBE1}</a:tableStyleId>
              </a:tblPr>
              <a:tblGrid>
                <a:gridCol w="382850"/>
                <a:gridCol w="2475525"/>
              </a:tblGrid>
              <a:tr h="381000">
                <a:tc gridSpan="2">
                  <a:txBody>
                    <a:bodyPr/>
                    <a:lstStyle/>
                    <a:p>
                      <a:pPr indent="0" lvl="0" marL="0" rtl="0" algn="ctr">
                        <a:spcBef>
                          <a:spcPts val="0"/>
                        </a:spcBef>
                        <a:spcAft>
                          <a:spcPts val="0"/>
                        </a:spcAft>
                        <a:buNone/>
                      </a:pPr>
                      <a:r>
                        <a:rPr b="1" lang="en">
                          <a:solidFill>
                            <a:srgbClr val="595959"/>
                          </a:solidFill>
                          <a:latin typeface="Mulish"/>
                          <a:ea typeface="Mulish"/>
                          <a:cs typeface="Mulish"/>
                          <a:sym typeface="Mulish"/>
                        </a:rPr>
                        <a:t>Loan Type</a:t>
                      </a:r>
                      <a:endParaRPr b="1">
                        <a:solidFill>
                          <a:srgbClr val="595959"/>
                        </a:solidFill>
                        <a:latin typeface="Mulish"/>
                        <a:ea typeface="Mulish"/>
                        <a:cs typeface="Mulish"/>
                        <a:sym typeface="Mulish"/>
                      </a:endParaRPr>
                    </a:p>
                  </a:txBody>
                  <a:tcPr marT="91425" marB="91425" marR="91425" marL="91425"/>
                </a:tc>
                <a:tc hMerge="1"/>
              </a:tr>
              <a:tr h="381000">
                <a:tc>
                  <a:txBody>
                    <a:bodyPr/>
                    <a:lstStyle/>
                    <a:p>
                      <a:pPr indent="0" lvl="0" marL="0" rtl="0" algn="l">
                        <a:spcBef>
                          <a:spcPts val="0"/>
                        </a:spcBef>
                        <a:spcAft>
                          <a:spcPts val="0"/>
                        </a:spcAft>
                        <a:buNone/>
                      </a:pPr>
                      <a:r>
                        <a:t/>
                      </a:r>
                      <a:endParaRPr>
                        <a:solidFill>
                          <a:srgbClr val="595959"/>
                        </a:solidFill>
                        <a:latin typeface="Mulish"/>
                        <a:ea typeface="Mulish"/>
                        <a:cs typeface="Mulish"/>
                        <a:sym typeface="Mulish"/>
                      </a:endParaRPr>
                    </a:p>
                  </a:txBody>
                  <a:tcPr marT="91425" marB="91425" marR="91425" marL="91425">
                    <a:lnR cap="flat" cmpd="sng" w="9525">
                      <a:solidFill>
                        <a:srgbClr val="9E9E9E"/>
                      </a:solidFill>
                      <a:prstDash val="solid"/>
                      <a:round/>
                      <a:headEnd len="sm" w="sm" type="none"/>
                      <a:tailEnd len="sm" w="sm" type="none"/>
                    </a:lnR>
                  </a:tcPr>
                </a:tc>
                <a:tc>
                  <a:txBody>
                    <a:bodyPr/>
                    <a:lstStyle/>
                    <a:p>
                      <a:pPr indent="0" lvl="0" marL="0" rtl="0" algn="l">
                        <a:spcBef>
                          <a:spcPts val="0"/>
                        </a:spcBef>
                        <a:spcAft>
                          <a:spcPts val="0"/>
                        </a:spcAft>
                        <a:buNone/>
                      </a:pPr>
                      <a:r>
                        <a:rPr lang="en">
                          <a:solidFill>
                            <a:srgbClr val="595959"/>
                          </a:solidFill>
                          <a:latin typeface="Mulish"/>
                          <a:ea typeface="Mulish"/>
                          <a:cs typeface="Mulish"/>
                          <a:sym typeface="Mulish"/>
                        </a:rPr>
                        <a:t>Auto Title Loan</a:t>
                      </a:r>
                      <a:endParaRPr>
                        <a:solidFill>
                          <a:srgbClr val="595959"/>
                        </a:solidFill>
                        <a:latin typeface="Mulish"/>
                        <a:ea typeface="Mulish"/>
                        <a:cs typeface="Mulish"/>
                        <a:sym typeface="Mulish"/>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381000">
                <a:tc>
                  <a:txBody>
                    <a:bodyPr/>
                    <a:lstStyle/>
                    <a:p>
                      <a:pPr indent="0" lvl="0" marL="0" rtl="0" algn="l">
                        <a:spcBef>
                          <a:spcPts val="0"/>
                        </a:spcBef>
                        <a:spcAft>
                          <a:spcPts val="0"/>
                        </a:spcAft>
                        <a:buNone/>
                      </a:pPr>
                      <a:r>
                        <a:t/>
                      </a:r>
                      <a:endParaRPr>
                        <a:solidFill>
                          <a:srgbClr val="595959"/>
                        </a:solidFill>
                        <a:latin typeface="Mulish"/>
                        <a:ea typeface="Mulish"/>
                        <a:cs typeface="Mulish"/>
                        <a:sym typeface="Mulish"/>
                      </a:endParaRPr>
                    </a:p>
                  </a:txBody>
                  <a:tcPr marT="91425" marB="91425" marR="91425" marL="91425">
                    <a:lnR cap="flat" cmpd="sng" w="9525">
                      <a:solidFill>
                        <a:srgbClr val="9E9E9E"/>
                      </a:solidFill>
                      <a:prstDash val="solid"/>
                      <a:round/>
                      <a:headEnd len="sm" w="sm" type="none"/>
                      <a:tailEnd len="sm" w="sm" type="none"/>
                    </a:lnR>
                  </a:tcPr>
                </a:tc>
                <a:tc>
                  <a:txBody>
                    <a:bodyPr/>
                    <a:lstStyle/>
                    <a:p>
                      <a:pPr indent="0" lvl="0" marL="0" rtl="0" algn="l">
                        <a:spcBef>
                          <a:spcPts val="0"/>
                        </a:spcBef>
                        <a:spcAft>
                          <a:spcPts val="0"/>
                        </a:spcAft>
                        <a:buNone/>
                      </a:pPr>
                      <a:r>
                        <a:rPr lang="en">
                          <a:solidFill>
                            <a:srgbClr val="595959"/>
                          </a:solidFill>
                          <a:latin typeface="Mulish"/>
                          <a:ea typeface="Mulish"/>
                          <a:cs typeface="Mulish"/>
                          <a:sym typeface="Mulish"/>
                        </a:rPr>
                        <a:t>Bounce Protection Loan</a:t>
                      </a:r>
                      <a:endParaRPr>
                        <a:solidFill>
                          <a:srgbClr val="595959"/>
                        </a:solidFill>
                        <a:latin typeface="Mulish"/>
                        <a:ea typeface="Mulish"/>
                        <a:cs typeface="Mulish"/>
                        <a:sym typeface="Mulish"/>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381000">
                <a:tc>
                  <a:txBody>
                    <a:bodyPr/>
                    <a:lstStyle/>
                    <a:p>
                      <a:pPr indent="0" lvl="0" marL="0" rtl="0" algn="l">
                        <a:spcBef>
                          <a:spcPts val="0"/>
                        </a:spcBef>
                        <a:spcAft>
                          <a:spcPts val="0"/>
                        </a:spcAft>
                        <a:buNone/>
                      </a:pPr>
                      <a:r>
                        <a:t/>
                      </a:r>
                      <a:endParaRPr>
                        <a:solidFill>
                          <a:srgbClr val="595959"/>
                        </a:solidFill>
                        <a:latin typeface="Mulish"/>
                        <a:ea typeface="Mulish"/>
                        <a:cs typeface="Mulish"/>
                        <a:sym typeface="Mulish"/>
                      </a:endParaRPr>
                    </a:p>
                  </a:txBody>
                  <a:tcPr marT="91425" marB="91425" marR="91425" marL="91425">
                    <a:lnR cap="flat" cmpd="sng" w="9525">
                      <a:solidFill>
                        <a:srgbClr val="9E9E9E"/>
                      </a:solidFill>
                      <a:prstDash val="solid"/>
                      <a:round/>
                      <a:headEnd len="sm" w="sm" type="none"/>
                      <a:tailEnd len="sm" w="sm" type="none"/>
                    </a:lnR>
                  </a:tcPr>
                </a:tc>
                <a:tc>
                  <a:txBody>
                    <a:bodyPr/>
                    <a:lstStyle/>
                    <a:p>
                      <a:pPr indent="0" lvl="0" marL="0" rtl="0" algn="l">
                        <a:spcBef>
                          <a:spcPts val="0"/>
                        </a:spcBef>
                        <a:spcAft>
                          <a:spcPts val="0"/>
                        </a:spcAft>
                        <a:buNone/>
                      </a:pPr>
                      <a:r>
                        <a:rPr lang="en">
                          <a:solidFill>
                            <a:srgbClr val="595959"/>
                          </a:solidFill>
                          <a:latin typeface="Mulish"/>
                          <a:ea typeface="Mulish"/>
                          <a:cs typeface="Mulish"/>
                          <a:sym typeface="Mulish"/>
                        </a:rPr>
                        <a:t>Pawnshop Loan</a:t>
                      </a:r>
                      <a:endParaRPr>
                        <a:solidFill>
                          <a:srgbClr val="595959"/>
                        </a:solidFill>
                        <a:latin typeface="Mulish"/>
                        <a:ea typeface="Mulish"/>
                        <a:cs typeface="Mulish"/>
                        <a:sym typeface="Mulish"/>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381000">
                <a:tc>
                  <a:txBody>
                    <a:bodyPr/>
                    <a:lstStyle/>
                    <a:p>
                      <a:pPr indent="0" lvl="0" marL="0" rtl="0" algn="l">
                        <a:spcBef>
                          <a:spcPts val="0"/>
                        </a:spcBef>
                        <a:spcAft>
                          <a:spcPts val="0"/>
                        </a:spcAft>
                        <a:buNone/>
                      </a:pPr>
                      <a:r>
                        <a:t/>
                      </a:r>
                      <a:endParaRPr>
                        <a:solidFill>
                          <a:srgbClr val="595959"/>
                        </a:solidFill>
                        <a:latin typeface="Mulish"/>
                        <a:ea typeface="Mulish"/>
                        <a:cs typeface="Mulish"/>
                        <a:sym typeface="Mulish"/>
                      </a:endParaRPr>
                    </a:p>
                  </a:txBody>
                  <a:tcPr marT="91425" marB="91425" marR="91425" marL="91425">
                    <a:lnR cap="flat" cmpd="sng" w="9525">
                      <a:solidFill>
                        <a:srgbClr val="9E9E9E"/>
                      </a:solidFill>
                      <a:prstDash val="solid"/>
                      <a:round/>
                      <a:headEnd len="sm" w="sm" type="none"/>
                      <a:tailEnd len="sm" w="sm" type="none"/>
                    </a:lnR>
                  </a:tcPr>
                </a:tc>
                <a:tc>
                  <a:txBody>
                    <a:bodyPr/>
                    <a:lstStyle/>
                    <a:p>
                      <a:pPr indent="0" lvl="0" marL="0" rtl="0" algn="l">
                        <a:spcBef>
                          <a:spcPts val="0"/>
                        </a:spcBef>
                        <a:spcAft>
                          <a:spcPts val="0"/>
                        </a:spcAft>
                        <a:buNone/>
                      </a:pPr>
                      <a:r>
                        <a:rPr lang="en">
                          <a:solidFill>
                            <a:srgbClr val="595959"/>
                          </a:solidFill>
                          <a:latin typeface="Mulish"/>
                          <a:ea typeface="Mulish"/>
                          <a:cs typeface="Mulish"/>
                          <a:sym typeface="Mulish"/>
                        </a:rPr>
                        <a:t>Payday Loan</a:t>
                      </a:r>
                      <a:endParaRPr>
                        <a:solidFill>
                          <a:srgbClr val="595959"/>
                        </a:solidFill>
                        <a:latin typeface="Mulish"/>
                        <a:ea typeface="Mulish"/>
                        <a:cs typeface="Mulish"/>
                        <a:sym typeface="Mulish"/>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381000">
                <a:tc>
                  <a:txBody>
                    <a:bodyPr/>
                    <a:lstStyle/>
                    <a:p>
                      <a:pPr indent="0" lvl="0" marL="0" rtl="0" algn="l">
                        <a:spcBef>
                          <a:spcPts val="0"/>
                        </a:spcBef>
                        <a:spcAft>
                          <a:spcPts val="0"/>
                        </a:spcAft>
                        <a:buNone/>
                      </a:pPr>
                      <a:r>
                        <a:t/>
                      </a:r>
                      <a:endParaRPr>
                        <a:solidFill>
                          <a:srgbClr val="595959"/>
                        </a:solidFill>
                        <a:latin typeface="Mulish"/>
                        <a:ea typeface="Mulish"/>
                        <a:cs typeface="Mulish"/>
                        <a:sym typeface="Mulish"/>
                      </a:endParaRPr>
                    </a:p>
                  </a:txBody>
                  <a:tcPr marT="91425" marB="91425" marR="91425" marL="91425">
                    <a:lnR cap="flat" cmpd="sng" w="9525">
                      <a:solidFill>
                        <a:srgbClr val="9E9E9E"/>
                      </a:solidFill>
                      <a:prstDash val="solid"/>
                      <a:round/>
                      <a:headEnd len="sm" w="sm" type="none"/>
                      <a:tailEnd len="sm" w="sm" type="none"/>
                    </a:lnR>
                  </a:tcPr>
                </a:tc>
                <a:tc>
                  <a:txBody>
                    <a:bodyPr/>
                    <a:lstStyle/>
                    <a:p>
                      <a:pPr indent="0" lvl="0" marL="0" rtl="0" algn="l">
                        <a:spcBef>
                          <a:spcPts val="0"/>
                        </a:spcBef>
                        <a:spcAft>
                          <a:spcPts val="0"/>
                        </a:spcAft>
                        <a:buNone/>
                      </a:pPr>
                      <a:r>
                        <a:rPr lang="en">
                          <a:solidFill>
                            <a:srgbClr val="595959"/>
                          </a:solidFill>
                          <a:latin typeface="Mulish"/>
                          <a:ea typeface="Mulish"/>
                          <a:cs typeface="Mulish"/>
                          <a:sym typeface="Mulish"/>
                        </a:rPr>
                        <a:t>Refund Anticipation Loan</a:t>
                      </a:r>
                      <a:endParaRPr>
                        <a:solidFill>
                          <a:srgbClr val="595959"/>
                        </a:solidFill>
                        <a:latin typeface="Mulish"/>
                        <a:ea typeface="Mulish"/>
                        <a:cs typeface="Mulish"/>
                        <a:sym typeface="Mulish"/>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381000">
                <a:tc>
                  <a:txBody>
                    <a:bodyPr/>
                    <a:lstStyle/>
                    <a:p>
                      <a:pPr indent="0" lvl="0" marL="0" rtl="0" algn="l">
                        <a:spcBef>
                          <a:spcPts val="0"/>
                        </a:spcBef>
                        <a:spcAft>
                          <a:spcPts val="0"/>
                        </a:spcAft>
                        <a:buNone/>
                      </a:pPr>
                      <a:r>
                        <a:t/>
                      </a:r>
                      <a:endParaRPr>
                        <a:solidFill>
                          <a:srgbClr val="595959"/>
                        </a:solidFill>
                        <a:latin typeface="Mulish"/>
                        <a:ea typeface="Mulish"/>
                        <a:cs typeface="Mulish"/>
                        <a:sym typeface="Mulish"/>
                      </a:endParaRPr>
                    </a:p>
                  </a:txBody>
                  <a:tcPr marT="91425" marB="91425" marR="91425" marL="91425">
                    <a:lnR cap="flat" cmpd="sng" w="9525">
                      <a:solidFill>
                        <a:srgbClr val="9E9E9E"/>
                      </a:solidFill>
                      <a:prstDash val="solid"/>
                      <a:round/>
                      <a:headEnd len="sm" w="sm" type="none"/>
                      <a:tailEnd len="sm" w="sm" type="none"/>
                    </a:lnR>
                  </a:tcPr>
                </a:tc>
                <a:tc>
                  <a:txBody>
                    <a:bodyPr/>
                    <a:lstStyle/>
                    <a:p>
                      <a:pPr indent="0" lvl="0" marL="0" rtl="0" algn="l">
                        <a:spcBef>
                          <a:spcPts val="0"/>
                        </a:spcBef>
                        <a:spcAft>
                          <a:spcPts val="0"/>
                        </a:spcAft>
                        <a:buNone/>
                      </a:pPr>
                      <a:r>
                        <a:rPr lang="en">
                          <a:solidFill>
                            <a:srgbClr val="595959"/>
                          </a:solidFill>
                          <a:latin typeface="Mulish"/>
                          <a:ea typeface="Mulish"/>
                          <a:cs typeface="Mulish"/>
                          <a:sym typeface="Mulish"/>
                        </a:rPr>
                        <a:t>Rent-to-Own</a:t>
                      </a:r>
                      <a:endParaRPr>
                        <a:solidFill>
                          <a:srgbClr val="595959"/>
                        </a:solidFill>
                        <a:latin typeface="Mulish"/>
                        <a:ea typeface="Mulish"/>
                        <a:cs typeface="Mulish"/>
                        <a:sym typeface="Mulish"/>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bl>
          </a:graphicData>
        </a:graphic>
      </p:graphicFrame>
      <p:graphicFrame>
        <p:nvGraphicFramePr>
          <p:cNvPr id="85" name="Google Shape;85;p16"/>
          <p:cNvGraphicFramePr/>
          <p:nvPr/>
        </p:nvGraphicFramePr>
        <p:xfrm>
          <a:off x="3391350" y="3215325"/>
          <a:ext cx="3000000" cy="3000000"/>
        </p:xfrm>
        <a:graphic>
          <a:graphicData uri="http://schemas.openxmlformats.org/drawingml/2006/table">
            <a:tbl>
              <a:tblPr>
                <a:noFill/>
                <a:tableStyleId>{0EC90CB5-9F09-44B3-AFE2-42CC9C13DBE1}</a:tableStyleId>
              </a:tblPr>
              <a:tblGrid>
                <a:gridCol w="4264600"/>
              </a:tblGrid>
              <a:tr h="381000">
                <a:tc>
                  <a:txBody>
                    <a:bodyPr/>
                    <a:lstStyle/>
                    <a:p>
                      <a:pPr indent="-317500" lvl="0" marL="457200" rtl="0" algn="l">
                        <a:spcBef>
                          <a:spcPts val="0"/>
                        </a:spcBef>
                        <a:spcAft>
                          <a:spcPts val="0"/>
                        </a:spcAft>
                        <a:buClr>
                          <a:srgbClr val="595959"/>
                        </a:buClr>
                        <a:buSzPts val="1400"/>
                        <a:buFont typeface="Mulish"/>
                        <a:buAutoNum type="alphaUcPeriod"/>
                      </a:pPr>
                      <a:r>
                        <a:rPr lang="en">
                          <a:solidFill>
                            <a:srgbClr val="595959"/>
                          </a:solidFill>
                          <a:latin typeface="Mulish"/>
                          <a:ea typeface="Mulish"/>
                          <a:cs typeface="Mulish"/>
                          <a:sym typeface="Mulish"/>
                        </a:rPr>
                        <a:t>The dollar amount loaned is based on a dollar value of personal property you pledge</a:t>
                      </a:r>
                      <a:endParaRPr>
                        <a:solidFill>
                          <a:srgbClr val="595959"/>
                        </a:solidFill>
                        <a:latin typeface="Mulish"/>
                        <a:ea typeface="Mulish"/>
                        <a:cs typeface="Mulish"/>
                        <a:sym typeface="Mulish"/>
                      </a:endParaRPr>
                    </a:p>
                  </a:txBody>
                  <a:tcPr marT="91425" marB="91425" marR="91425" marL="91425">
                    <a:lnB cap="flat" cmpd="sng" w="9525">
                      <a:solidFill>
                        <a:srgbClr val="9E9E9E"/>
                      </a:solidFill>
                      <a:prstDash val="solid"/>
                      <a:round/>
                      <a:headEnd len="sm" w="sm" type="none"/>
                      <a:tailEnd len="sm" w="sm" type="none"/>
                    </a:lnB>
                  </a:tcPr>
                </a:tc>
              </a:tr>
              <a:tr h="381000">
                <a:tc>
                  <a:txBody>
                    <a:bodyPr/>
                    <a:lstStyle/>
                    <a:p>
                      <a:pPr indent="0" lvl="0" marL="0" rtl="0" algn="l">
                        <a:spcBef>
                          <a:spcPts val="0"/>
                        </a:spcBef>
                        <a:spcAft>
                          <a:spcPts val="0"/>
                        </a:spcAft>
                        <a:buNone/>
                      </a:pPr>
                      <a:r>
                        <a:rPr lang="en">
                          <a:solidFill>
                            <a:srgbClr val="595959"/>
                          </a:solidFill>
                          <a:latin typeface="Mulish"/>
                          <a:ea typeface="Mulish"/>
                          <a:cs typeface="Mulish"/>
                          <a:sym typeface="Mulish"/>
                        </a:rPr>
                        <a:t> B.     You take a loan against your tax refund</a:t>
                      </a:r>
                      <a:endParaRPr>
                        <a:solidFill>
                          <a:srgbClr val="595959"/>
                        </a:solidFill>
                        <a:latin typeface="Mulish"/>
                        <a:ea typeface="Mulish"/>
                        <a:cs typeface="Mulish"/>
                        <a:sym typeface="Mulish"/>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381000">
                <a:tc>
                  <a:txBody>
                    <a:bodyPr/>
                    <a:lstStyle/>
                    <a:p>
                      <a:pPr indent="0" lvl="0" marL="0" rtl="0" algn="l">
                        <a:spcBef>
                          <a:spcPts val="0"/>
                        </a:spcBef>
                        <a:spcAft>
                          <a:spcPts val="0"/>
                        </a:spcAft>
                        <a:buNone/>
                      </a:pPr>
                      <a:r>
                        <a:rPr lang="en">
                          <a:solidFill>
                            <a:srgbClr val="595959"/>
                          </a:solidFill>
                          <a:latin typeface="Mulish"/>
                          <a:ea typeface="Mulish"/>
                          <a:cs typeface="Mulish"/>
                          <a:sym typeface="Mulish"/>
                        </a:rPr>
                        <a:t> C.     You rent an item for a period of time before you own it</a:t>
                      </a:r>
                      <a:endParaRPr>
                        <a:solidFill>
                          <a:srgbClr val="595959"/>
                        </a:solidFill>
                        <a:latin typeface="Mulish"/>
                        <a:ea typeface="Mulish"/>
                        <a:cs typeface="Mulish"/>
                        <a:sym typeface="Mulish"/>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381000">
                <a:tc>
                  <a:txBody>
                    <a:bodyPr/>
                    <a:lstStyle/>
                    <a:p>
                      <a:pPr indent="0" lvl="0" marL="0" rtl="0" algn="l">
                        <a:spcBef>
                          <a:spcPts val="0"/>
                        </a:spcBef>
                        <a:spcAft>
                          <a:spcPts val="0"/>
                        </a:spcAft>
                        <a:buNone/>
                      </a:pPr>
                      <a:r>
                        <a:rPr lang="en">
                          <a:solidFill>
                            <a:srgbClr val="595959"/>
                          </a:solidFill>
                          <a:latin typeface="Mulish"/>
                          <a:ea typeface="Mulish"/>
                          <a:cs typeface="Mulish"/>
                          <a:sym typeface="Mulish"/>
                        </a:rPr>
                        <a:t> D.     You use your car to secure a loan</a:t>
                      </a:r>
                      <a:endParaRPr>
                        <a:solidFill>
                          <a:srgbClr val="595959"/>
                        </a:solidFill>
                        <a:latin typeface="Mulish"/>
                        <a:ea typeface="Mulish"/>
                        <a:cs typeface="Mulish"/>
                        <a:sym typeface="Mulish"/>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381000">
                <a:tc>
                  <a:txBody>
                    <a:bodyPr/>
                    <a:lstStyle/>
                    <a:p>
                      <a:pPr indent="0" lvl="0" marL="0" rtl="0" algn="l">
                        <a:spcBef>
                          <a:spcPts val="0"/>
                        </a:spcBef>
                        <a:spcAft>
                          <a:spcPts val="0"/>
                        </a:spcAft>
                        <a:buNone/>
                      </a:pPr>
                      <a:r>
                        <a:rPr lang="en">
                          <a:solidFill>
                            <a:srgbClr val="595959"/>
                          </a:solidFill>
                          <a:latin typeface="Mulish"/>
                          <a:ea typeface="Mulish"/>
                          <a:cs typeface="Mulish"/>
                          <a:sym typeface="Mulish"/>
                        </a:rPr>
                        <a:t> E.     Your personal check is held by a lender until payday</a:t>
                      </a:r>
                      <a:endParaRPr>
                        <a:solidFill>
                          <a:srgbClr val="595959"/>
                        </a:solidFill>
                        <a:latin typeface="Mulish"/>
                        <a:ea typeface="Mulish"/>
                        <a:cs typeface="Mulish"/>
                        <a:sym typeface="Mulish"/>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381000">
                <a:tc>
                  <a:txBody>
                    <a:bodyPr/>
                    <a:lstStyle/>
                    <a:p>
                      <a:pPr indent="0" lvl="0" marL="0" rtl="0" algn="l">
                        <a:spcBef>
                          <a:spcPts val="0"/>
                        </a:spcBef>
                        <a:spcAft>
                          <a:spcPts val="0"/>
                        </a:spcAft>
                        <a:buNone/>
                      </a:pPr>
                      <a:r>
                        <a:rPr lang="en">
                          <a:solidFill>
                            <a:srgbClr val="595959"/>
                          </a:solidFill>
                          <a:latin typeface="Mulish"/>
                          <a:ea typeface="Mulish"/>
                          <a:cs typeface="Mulish"/>
                          <a:sym typeface="Mulish"/>
                        </a:rPr>
                        <a:t> F.     Overdraft fees are charged until you have a </a:t>
                      </a:r>
                      <a:r>
                        <a:rPr lang="en">
                          <a:solidFill>
                            <a:srgbClr val="595959"/>
                          </a:solidFill>
                          <a:latin typeface="Mulish"/>
                          <a:ea typeface="Mulish"/>
                          <a:cs typeface="Mulish"/>
                          <a:sym typeface="Mulish"/>
                        </a:rPr>
                        <a:t>positive</a:t>
                      </a:r>
                      <a:r>
                        <a:rPr lang="en">
                          <a:solidFill>
                            <a:srgbClr val="595959"/>
                          </a:solidFill>
                          <a:latin typeface="Mulish"/>
                          <a:ea typeface="Mulish"/>
                          <a:cs typeface="Mulish"/>
                          <a:sym typeface="Mulish"/>
                        </a:rPr>
                        <a:t> balance in your account</a:t>
                      </a:r>
                      <a:endParaRPr>
                        <a:solidFill>
                          <a:srgbClr val="595959"/>
                        </a:solidFill>
                        <a:latin typeface="Mulish"/>
                        <a:ea typeface="Mulish"/>
                        <a:cs typeface="Mulish"/>
                        <a:sym typeface="Mulish"/>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7"/>
          <p:cNvSpPr/>
          <p:nvPr/>
        </p:nvSpPr>
        <p:spPr>
          <a:xfrm>
            <a:off x="0" y="0"/>
            <a:ext cx="7772400" cy="545700"/>
          </a:xfrm>
          <a:prstGeom prst="rect">
            <a:avLst/>
          </a:prstGeom>
          <a:solidFill>
            <a:srgbClr val="6ACCE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sz="1800">
                <a:solidFill>
                  <a:schemeClr val="lt1"/>
                </a:solidFill>
                <a:latin typeface="Mulish"/>
                <a:ea typeface="Mulish"/>
                <a:cs typeface="Mulish"/>
                <a:sym typeface="Mulish"/>
              </a:rPr>
              <a:t>Paying My Bills		                    	      Lesson 11: Understanding Credit</a:t>
            </a:r>
            <a:endParaRPr b="1" sz="1800">
              <a:solidFill>
                <a:schemeClr val="lt1"/>
              </a:solidFill>
              <a:latin typeface="Mulish"/>
              <a:ea typeface="Mulish"/>
              <a:cs typeface="Mulish"/>
              <a:sym typeface="Mulish"/>
            </a:endParaRPr>
          </a:p>
        </p:txBody>
      </p:sp>
      <p:sp>
        <p:nvSpPr>
          <p:cNvPr id="91" name="Google Shape;91;p17"/>
          <p:cNvSpPr txBox="1"/>
          <p:nvPr/>
        </p:nvSpPr>
        <p:spPr>
          <a:xfrm>
            <a:off x="214500" y="545700"/>
            <a:ext cx="7441500" cy="54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2400">
                <a:solidFill>
                  <a:schemeClr val="dk2"/>
                </a:solidFill>
                <a:latin typeface="Merriweather Sans"/>
                <a:ea typeface="Merriweather Sans"/>
                <a:cs typeface="Merriweather Sans"/>
                <a:sym typeface="Merriweather Sans"/>
              </a:rPr>
              <a:t>Other Credit Sources  		       	       Financial Wellness</a:t>
            </a:r>
            <a:endParaRPr b="1" sz="2400">
              <a:solidFill>
                <a:schemeClr val="dk2"/>
              </a:solidFill>
              <a:latin typeface="Merriweather Sans"/>
              <a:ea typeface="Merriweather Sans"/>
              <a:cs typeface="Merriweather Sans"/>
              <a:sym typeface="Merriweather Sans"/>
            </a:endParaRPr>
          </a:p>
          <a:p>
            <a:pPr indent="0" lvl="0" marL="0" rtl="0" algn="l">
              <a:spcBef>
                <a:spcPts val="0"/>
              </a:spcBef>
              <a:spcAft>
                <a:spcPts val="0"/>
              </a:spcAft>
              <a:buNone/>
            </a:pPr>
            <a:r>
              <a:rPr b="1" lang="en" sz="2400">
                <a:solidFill>
                  <a:schemeClr val="dk2"/>
                </a:solidFill>
                <a:latin typeface="Merriweather Sans"/>
                <a:ea typeface="Merriweather Sans"/>
                <a:cs typeface="Merriweather Sans"/>
                <a:sym typeface="Merriweather Sans"/>
              </a:rPr>
              <a:t>Answer Key</a:t>
            </a:r>
            <a:endParaRPr b="1" sz="2400">
              <a:solidFill>
                <a:schemeClr val="dk2"/>
              </a:solidFill>
              <a:latin typeface="Merriweather Sans"/>
              <a:ea typeface="Merriweather Sans"/>
              <a:cs typeface="Merriweather Sans"/>
              <a:sym typeface="Merriweather Sans"/>
            </a:endParaRPr>
          </a:p>
        </p:txBody>
      </p:sp>
      <p:pic>
        <p:nvPicPr>
          <p:cNvPr id="92" name="Google Shape;92;p17"/>
          <p:cNvPicPr preferRelativeResize="0"/>
          <p:nvPr/>
        </p:nvPicPr>
        <p:blipFill>
          <a:blip r:embed="rId3">
            <a:alphaModFix/>
          </a:blip>
          <a:stretch>
            <a:fillRect/>
          </a:stretch>
        </p:blipFill>
        <p:spPr>
          <a:xfrm>
            <a:off x="6249725" y="1091400"/>
            <a:ext cx="1406225" cy="545700"/>
          </a:xfrm>
          <a:prstGeom prst="rect">
            <a:avLst/>
          </a:prstGeom>
          <a:noFill/>
          <a:ln>
            <a:noFill/>
          </a:ln>
        </p:spPr>
      </p:pic>
      <p:graphicFrame>
        <p:nvGraphicFramePr>
          <p:cNvPr id="93" name="Google Shape;93;p17"/>
          <p:cNvGraphicFramePr/>
          <p:nvPr/>
        </p:nvGraphicFramePr>
        <p:xfrm>
          <a:off x="214500" y="1817925"/>
          <a:ext cx="3000000" cy="3000000"/>
        </p:xfrm>
        <a:graphic>
          <a:graphicData uri="http://schemas.openxmlformats.org/drawingml/2006/table">
            <a:tbl>
              <a:tblPr>
                <a:noFill/>
                <a:tableStyleId>{0EC90CB5-9F09-44B3-AFE2-42CC9C13DBE1}</a:tableStyleId>
              </a:tblPr>
              <a:tblGrid>
                <a:gridCol w="458125"/>
                <a:gridCol w="6983375"/>
              </a:tblGrid>
              <a:tr h="381000">
                <a:tc gridSpan="2">
                  <a:txBody>
                    <a:bodyPr/>
                    <a:lstStyle/>
                    <a:p>
                      <a:pPr indent="0" lvl="0" marL="0" rtl="0" algn="ctr">
                        <a:spcBef>
                          <a:spcPts val="0"/>
                        </a:spcBef>
                        <a:spcAft>
                          <a:spcPts val="0"/>
                        </a:spcAft>
                        <a:buNone/>
                      </a:pPr>
                      <a:r>
                        <a:rPr b="1" lang="en">
                          <a:solidFill>
                            <a:srgbClr val="595959"/>
                          </a:solidFill>
                          <a:latin typeface="Mulish"/>
                          <a:ea typeface="Mulish"/>
                          <a:cs typeface="Mulish"/>
                          <a:sym typeface="Mulish"/>
                        </a:rPr>
                        <a:t>Loan Type</a:t>
                      </a:r>
                      <a:endParaRPr b="1">
                        <a:solidFill>
                          <a:srgbClr val="595959"/>
                        </a:solidFill>
                        <a:latin typeface="Mulish"/>
                        <a:ea typeface="Mulish"/>
                        <a:cs typeface="Mulish"/>
                        <a:sym typeface="Mulish"/>
                      </a:endParaRPr>
                    </a:p>
                  </a:txBody>
                  <a:tcPr marT="91425" marB="91425" marR="91425" marL="91425"/>
                </a:tc>
                <a:tc hMerge="1"/>
              </a:tr>
              <a:tr h="381000">
                <a:tc>
                  <a:txBody>
                    <a:bodyPr/>
                    <a:lstStyle/>
                    <a:p>
                      <a:pPr indent="0" lvl="0" marL="0" rtl="0" algn="l">
                        <a:spcBef>
                          <a:spcPts val="0"/>
                        </a:spcBef>
                        <a:spcAft>
                          <a:spcPts val="0"/>
                        </a:spcAft>
                        <a:buNone/>
                      </a:pPr>
                      <a:r>
                        <a:rPr lang="en">
                          <a:solidFill>
                            <a:srgbClr val="595959"/>
                          </a:solidFill>
                          <a:latin typeface="Mulish"/>
                          <a:ea typeface="Mulish"/>
                          <a:cs typeface="Mulish"/>
                          <a:sym typeface="Mulish"/>
                        </a:rPr>
                        <a:t>D</a:t>
                      </a:r>
                      <a:endParaRPr>
                        <a:solidFill>
                          <a:srgbClr val="595959"/>
                        </a:solidFill>
                        <a:latin typeface="Mulish"/>
                        <a:ea typeface="Mulish"/>
                        <a:cs typeface="Mulish"/>
                        <a:sym typeface="Mulish"/>
                      </a:endParaRPr>
                    </a:p>
                  </a:txBody>
                  <a:tcPr marT="91425" marB="91425" marR="91425" marL="91425">
                    <a:lnR cap="flat" cmpd="sng" w="9525">
                      <a:solidFill>
                        <a:srgbClr val="9E9E9E"/>
                      </a:solidFill>
                      <a:prstDash val="solid"/>
                      <a:round/>
                      <a:headEnd len="sm" w="sm" type="none"/>
                      <a:tailEnd len="sm" w="sm" type="none"/>
                    </a:lnR>
                  </a:tcPr>
                </a:tc>
                <a:tc>
                  <a:txBody>
                    <a:bodyPr/>
                    <a:lstStyle/>
                    <a:p>
                      <a:pPr indent="0" lvl="0" marL="0" rtl="0" algn="l">
                        <a:spcBef>
                          <a:spcPts val="0"/>
                        </a:spcBef>
                        <a:spcAft>
                          <a:spcPts val="0"/>
                        </a:spcAft>
                        <a:buNone/>
                      </a:pPr>
                      <a:r>
                        <a:rPr b="1" lang="en">
                          <a:solidFill>
                            <a:srgbClr val="595959"/>
                          </a:solidFill>
                          <a:latin typeface="Mulish"/>
                          <a:ea typeface="Mulish"/>
                          <a:cs typeface="Mulish"/>
                          <a:sym typeface="Mulish"/>
                        </a:rPr>
                        <a:t>Auto Title Loan</a:t>
                      </a:r>
                      <a:endParaRPr b="1">
                        <a:solidFill>
                          <a:srgbClr val="595959"/>
                        </a:solidFill>
                        <a:latin typeface="Mulish"/>
                        <a:ea typeface="Mulish"/>
                        <a:cs typeface="Mulish"/>
                        <a:sym typeface="Mulish"/>
                      </a:endParaRPr>
                    </a:p>
                    <a:p>
                      <a:pPr indent="-317500" lvl="0" marL="457200" rtl="0" algn="l">
                        <a:spcBef>
                          <a:spcPts val="0"/>
                        </a:spcBef>
                        <a:spcAft>
                          <a:spcPts val="0"/>
                        </a:spcAft>
                        <a:buClr>
                          <a:srgbClr val="595959"/>
                        </a:buClr>
                        <a:buSzPts val="1400"/>
                        <a:buFont typeface="Mulish"/>
                        <a:buChar char="●"/>
                      </a:pPr>
                      <a:r>
                        <a:rPr lang="en">
                          <a:solidFill>
                            <a:srgbClr val="595959"/>
                          </a:solidFill>
                          <a:latin typeface="Mulish"/>
                          <a:ea typeface="Mulish"/>
                          <a:cs typeface="Mulish"/>
                          <a:sym typeface="Mulish"/>
                        </a:rPr>
                        <a:t>S</a:t>
                      </a:r>
                      <a:r>
                        <a:rPr lang="en">
                          <a:solidFill>
                            <a:srgbClr val="595959"/>
                          </a:solidFill>
                          <a:latin typeface="Mulish"/>
                          <a:ea typeface="Mulish"/>
                          <a:cs typeface="Mulish"/>
                          <a:sym typeface="Mulish"/>
                        </a:rPr>
                        <a:t>hort-term loans, usually 30 days or less, that use a person’s car to secure the loan </a:t>
                      </a:r>
                      <a:endParaRPr>
                        <a:solidFill>
                          <a:srgbClr val="595959"/>
                        </a:solidFill>
                        <a:latin typeface="Mulish"/>
                        <a:ea typeface="Mulish"/>
                        <a:cs typeface="Mulish"/>
                        <a:sym typeface="Mulish"/>
                      </a:endParaRPr>
                    </a:p>
                    <a:p>
                      <a:pPr indent="-317500" lvl="0" marL="457200" rtl="0" algn="l">
                        <a:spcBef>
                          <a:spcPts val="0"/>
                        </a:spcBef>
                        <a:spcAft>
                          <a:spcPts val="0"/>
                        </a:spcAft>
                        <a:buClr>
                          <a:srgbClr val="595959"/>
                        </a:buClr>
                        <a:buSzPts val="1400"/>
                        <a:buFont typeface="Mulish"/>
                        <a:buChar char="●"/>
                      </a:pPr>
                      <a:r>
                        <a:rPr lang="en">
                          <a:solidFill>
                            <a:srgbClr val="595959"/>
                          </a:solidFill>
                          <a:latin typeface="Mulish"/>
                          <a:ea typeface="Mulish"/>
                          <a:cs typeface="Mulish"/>
                          <a:sym typeface="Mulish"/>
                        </a:rPr>
                        <a:t>If the loan is not repaid the lender may take the car and sell it to get the loan money back</a:t>
                      </a:r>
                      <a:endParaRPr>
                        <a:solidFill>
                          <a:srgbClr val="595959"/>
                        </a:solidFill>
                        <a:latin typeface="Mulish"/>
                        <a:ea typeface="Mulish"/>
                        <a:cs typeface="Mulish"/>
                        <a:sym typeface="Mulish"/>
                      </a:endParaRPr>
                    </a:p>
                    <a:p>
                      <a:pPr indent="-317500" lvl="0" marL="457200" rtl="0" algn="l">
                        <a:spcBef>
                          <a:spcPts val="0"/>
                        </a:spcBef>
                        <a:spcAft>
                          <a:spcPts val="0"/>
                        </a:spcAft>
                        <a:buClr>
                          <a:srgbClr val="595959"/>
                        </a:buClr>
                        <a:buSzPts val="1400"/>
                        <a:buFont typeface="Mulish"/>
                        <a:buChar char="●"/>
                      </a:pPr>
                      <a:r>
                        <a:rPr lang="en">
                          <a:solidFill>
                            <a:srgbClr val="595959"/>
                          </a:solidFill>
                          <a:latin typeface="Mulish"/>
                          <a:ea typeface="Mulish"/>
                          <a:cs typeface="Mulish"/>
                          <a:sym typeface="Mulish"/>
                        </a:rPr>
                        <a:t>Lenders make money by charging high interest rates and by repossessing cars when the borrower cannot pay off the loan</a:t>
                      </a:r>
                      <a:endParaRPr>
                        <a:solidFill>
                          <a:srgbClr val="595959"/>
                        </a:solidFill>
                        <a:latin typeface="Mulish"/>
                        <a:ea typeface="Mulish"/>
                        <a:cs typeface="Mulish"/>
                        <a:sym typeface="Mulish"/>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381000">
                <a:tc>
                  <a:txBody>
                    <a:bodyPr/>
                    <a:lstStyle/>
                    <a:p>
                      <a:pPr indent="0" lvl="0" marL="0" rtl="0" algn="l">
                        <a:spcBef>
                          <a:spcPts val="0"/>
                        </a:spcBef>
                        <a:spcAft>
                          <a:spcPts val="0"/>
                        </a:spcAft>
                        <a:buNone/>
                      </a:pPr>
                      <a:r>
                        <a:rPr lang="en">
                          <a:solidFill>
                            <a:srgbClr val="595959"/>
                          </a:solidFill>
                          <a:latin typeface="Mulish"/>
                          <a:ea typeface="Mulish"/>
                          <a:cs typeface="Mulish"/>
                          <a:sym typeface="Mulish"/>
                        </a:rPr>
                        <a:t>F</a:t>
                      </a:r>
                      <a:endParaRPr>
                        <a:solidFill>
                          <a:srgbClr val="595959"/>
                        </a:solidFill>
                        <a:latin typeface="Mulish"/>
                        <a:ea typeface="Mulish"/>
                        <a:cs typeface="Mulish"/>
                        <a:sym typeface="Mulish"/>
                      </a:endParaRPr>
                    </a:p>
                  </a:txBody>
                  <a:tcPr marT="91425" marB="91425" marR="91425" marL="91425">
                    <a:lnR cap="flat" cmpd="sng" w="9525">
                      <a:solidFill>
                        <a:srgbClr val="9E9E9E"/>
                      </a:solidFill>
                      <a:prstDash val="solid"/>
                      <a:round/>
                      <a:headEnd len="sm" w="sm" type="none"/>
                      <a:tailEnd len="sm" w="sm" type="none"/>
                    </a:lnR>
                  </a:tcPr>
                </a:tc>
                <a:tc>
                  <a:txBody>
                    <a:bodyPr/>
                    <a:lstStyle/>
                    <a:p>
                      <a:pPr indent="0" lvl="0" marL="0" rtl="0" algn="l">
                        <a:spcBef>
                          <a:spcPts val="0"/>
                        </a:spcBef>
                        <a:spcAft>
                          <a:spcPts val="0"/>
                        </a:spcAft>
                        <a:buNone/>
                      </a:pPr>
                      <a:r>
                        <a:rPr b="1" lang="en">
                          <a:solidFill>
                            <a:srgbClr val="595959"/>
                          </a:solidFill>
                          <a:latin typeface="Mulish"/>
                          <a:ea typeface="Mulish"/>
                          <a:cs typeface="Mulish"/>
                          <a:sym typeface="Mulish"/>
                        </a:rPr>
                        <a:t>Bounce Protection Loan</a:t>
                      </a:r>
                      <a:endParaRPr b="1">
                        <a:solidFill>
                          <a:srgbClr val="595959"/>
                        </a:solidFill>
                        <a:latin typeface="Mulish"/>
                        <a:ea typeface="Mulish"/>
                        <a:cs typeface="Mulish"/>
                        <a:sym typeface="Mulish"/>
                      </a:endParaRPr>
                    </a:p>
                    <a:p>
                      <a:pPr indent="-317500" lvl="0" marL="457200" rtl="0" algn="l">
                        <a:spcBef>
                          <a:spcPts val="0"/>
                        </a:spcBef>
                        <a:spcAft>
                          <a:spcPts val="0"/>
                        </a:spcAft>
                        <a:buClr>
                          <a:srgbClr val="595959"/>
                        </a:buClr>
                        <a:buSzPts val="1400"/>
                        <a:buFont typeface="Mulish"/>
                        <a:buChar char="●"/>
                      </a:pPr>
                      <a:r>
                        <a:rPr lang="en">
                          <a:solidFill>
                            <a:srgbClr val="595959"/>
                          </a:solidFill>
                          <a:latin typeface="Mulish"/>
                          <a:ea typeface="Mulish"/>
                          <a:cs typeface="Mulish"/>
                          <a:sym typeface="Mulish"/>
                        </a:rPr>
                        <a:t>C</a:t>
                      </a:r>
                      <a:r>
                        <a:rPr lang="en">
                          <a:solidFill>
                            <a:srgbClr val="595959"/>
                          </a:solidFill>
                          <a:latin typeface="Mulish"/>
                          <a:ea typeface="Mulish"/>
                          <a:cs typeface="Mulish"/>
                          <a:sym typeface="Mulish"/>
                        </a:rPr>
                        <a:t>over checking account overdrafts and are similar to payday loans</a:t>
                      </a:r>
                      <a:endParaRPr>
                        <a:solidFill>
                          <a:srgbClr val="595959"/>
                        </a:solidFill>
                        <a:latin typeface="Mulish"/>
                        <a:ea typeface="Mulish"/>
                        <a:cs typeface="Mulish"/>
                        <a:sym typeface="Mulish"/>
                      </a:endParaRPr>
                    </a:p>
                    <a:p>
                      <a:pPr indent="-317500" lvl="0" marL="457200" rtl="0" algn="l">
                        <a:spcBef>
                          <a:spcPts val="0"/>
                        </a:spcBef>
                        <a:spcAft>
                          <a:spcPts val="0"/>
                        </a:spcAft>
                        <a:buClr>
                          <a:srgbClr val="595959"/>
                        </a:buClr>
                        <a:buSzPts val="1400"/>
                        <a:buFont typeface="Mulish"/>
                        <a:buChar char="●"/>
                      </a:pPr>
                      <a:r>
                        <a:rPr lang="en">
                          <a:solidFill>
                            <a:srgbClr val="595959"/>
                          </a:solidFill>
                          <a:latin typeface="Mulish"/>
                          <a:ea typeface="Mulish"/>
                          <a:cs typeface="Mulish"/>
                          <a:sym typeface="Mulish"/>
                        </a:rPr>
                        <a:t>Small loans aimed at low and moderate income people who have short-term cash flow problems </a:t>
                      </a:r>
                      <a:endParaRPr>
                        <a:solidFill>
                          <a:srgbClr val="595959"/>
                        </a:solidFill>
                        <a:latin typeface="Mulish"/>
                        <a:ea typeface="Mulish"/>
                        <a:cs typeface="Mulish"/>
                        <a:sym typeface="Mulish"/>
                      </a:endParaRPr>
                    </a:p>
                    <a:p>
                      <a:pPr indent="-317500" lvl="0" marL="457200" rtl="0" algn="l">
                        <a:spcBef>
                          <a:spcPts val="0"/>
                        </a:spcBef>
                        <a:spcAft>
                          <a:spcPts val="0"/>
                        </a:spcAft>
                        <a:buClr>
                          <a:srgbClr val="595959"/>
                        </a:buClr>
                        <a:buSzPts val="1400"/>
                        <a:buFont typeface="Mulish"/>
                        <a:buChar char="●"/>
                      </a:pPr>
                      <a:r>
                        <a:rPr lang="en">
                          <a:solidFill>
                            <a:srgbClr val="595959"/>
                          </a:solidFill>
                          <a:latin typeface="Mulish"/>
                          <a:ea typeface="Mulish"/>
                          <a:cs typeface="Mulish"/>
                          <a:sym typeface="Mulish"/>
                        </a:rPr>
                        <a:t>This plan lets lenders charge overdraft fees for each check written plus a per-day fee until the account has a positive balance</a:t>
                      </a:r>
                      <a:endParaRPr>
                        <a:solidFill>
                          <a:srgbClr val="595959"/>
                        </a:solidFill>
                        <a:latin typeface="Mulish"/>
                        <a:ea typeface="Mulish"/>
                        <a:cs typeface="Mulish"/>
                        <a:sym typeface="Mulish"/>
                      </a:endParaRPr>
                    </a:p>
                    <a:p>
                      <a:pPr indent="-317500" lvl="0" marL="457200" rtl="0" algn="l">
                        <a:spcBef>
                          <a:spcPts val="0"/>
                        </a:spcBef>
                        <a:spcAft>
                          <a:spcPts val="0"/>
                        </a:spcAft>
                        <a:buClr>
                          <a:srgbClr val="595959"/>
                        </a:buClr>
                        <a:buSzPts val="1400"/>
                        <a:buFont typeface="Mulish"/>
                        <a:buChar char="●"/>
                      </a:pPr>
                      <a:r>
                        <a:rPr lang="en">
                          <a:solidFill>
                            <a:srgbClr val="595959"/>
                          </a:solidFill>
                          <a:latin typeface="Mulish"/>
                          <a:ea typeface="Mulish"/>
                          <a:cs typeface="Mulish"/>
                          <a:sym typeface="Mulish"/>
                        </a:rPr>
                        <a:t>Borrowers sometimes pay triple digit interest fees without giving their consent and sometimes without knowing it</a:t>
                      </a:r>
                      <a:endParaRPr>
                        <a:solidFill>
                          <a:srgbClr val="595959"/>
                        </a:solidFill>
                        <a:latin typeface="Mulish"/>
                        <a:ea typeface="Mulish"/>
                        <a:cs typeface="Mulish"/>
                        <a:sym typeface="Mulish"/>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381000">
                <a:tc>
                  <a:txBody>
                    <a:bodyPr/>
                    <a:lstStyle/>
                    <a:p>
                      <a:pPr indent="0" lvl="0" marL="0" rtl="0" algn="l">
                        <a:spcBef>
                          <a:spcPts val="0"/>
                        </a:spcBef>
                        <a:spcAft>
                          <a:spcPts val="0"/>
                        </a:spcAft>
                        <a:buNone/>
                      </a:pPr>
                      <a:r>
                        <a:rPr lang="en">
                          <a:solidFill>
                            <a:srgbClr val="595959"/>
                          </a:solidFill>
                          <a:latin typeface="Mulish"/>
                          <a:ea typeface="Mulish"/>
                          <a:cs typeface="Mulish"/>
                          <a:sym typeface="Mulish"/>
                        </a:rPr>
                        <a:t>A</a:t>
                      </a:r>
                      <a:endParaRPr>
                        <a:solidFill>
                          <a:srgbClr val="595959"/>
                        </a:solidFill>
                        <a:latin typeface="Mulish"/>
                        <a:ea typeface="Mulish"/>
                        <a:cs typeface="Mulish"/>
                        <a:sym typeface="Mulish"/>
                      </a:endParaRPr>
                    </a:p>
                  </a:txBody>
                  <a:tcPr marT="91425" marB="91425" marR="91425" marL="91425">
                    <a:lnR cap="flat" cmpd="sng" w="9525">
                      <a:solidFill>
                        <a:srgbClr val="9E9E9E"/>
                      </a:solidFill>
                      <a:prstDash val="solid"/>
                      <a:round/>
                      <a:headEnd len="sm" w="sm" type="none"/>
                      <a:tailEnd len="sm" w="sm" type="none"/>
                    </a:lnR>
                  </a:tcPr>
                </a:tc>
                <a:tc>
                  <a:txBody>
                    <a:bodyPr/>
                    <a:lstStyle/>
                    <a:p>
                      <a:pPr indent="0" lvl="0" marL="0" rtl="0" algn="l">
                        <a:spcBef>
                          <a:spcPts val="0"/>
                        </a:spcBef>
                        <a:spcAft>
                          <a:spcPts val="0"/>
                        </a:spcAft>
                        <a:buNone/>
                      </a:pPr>
                      <a:r>
                        <a:rPr b="1" lang="en">
                          <a:solidFill>
                            <a:srgbClr val="595959"/>
                          </a:solidFill>
                          <a:latin typeface="Mulish"/>
                          <a:ea typeface="Mulish"/>
                          <a:cs typeface="Mulish"/>
                          <a:sym typeface="Mulish"/>
                        </a:rPr>
                        <a:t>Pawnshop Loan</a:t>
                      </a:r>
                      <a:endParaRPr b="1">
                        <a:solidFill>
                          <a:srgbClr val="595959"/>
                        </a:solidFill>
                        <a:latin typeface="Mulish"/>
                        <a:ea typeface="Mulish"/>
                        <a:cs typeface="Mulish"/>
                        <a:sym typeface="Mulish"/>
                      </a:endParaRPr>
                    </a:p>
                    <a:p>
                      <a:pPr indent="-317500" lvl="0" marL="457200" rtl="0" algn="l">
                        <a:spcBef>
                          <a:spcPts val="0"/>
                        </a:spcBef>
                        <a:spcAft>
                          <a:spcPts val="0"/>
                        </a:spcAft>
                        <a:buClr>
                          <a:srgbClr val="595959"/>
                        </a:buClr>
                        <a:buSzPts val="1400"/>
                        <a:buFont typeface="Mulish"/>
                        <a:buChar char="●"/>
                      </a:pPr>
                      <a:r>
                        <a:rPr lang="en">
                          <a:solidFill>
                            <a:srgbClr val="595959"/>
                          </a:solidFill>
                          <a:latin typeface="Mulish"/>
                          <a:ea typeface="Mulish"/>
                          <a:cs typeface="Mulish"/>
                          <a:sym typeface="Mulish"/>
                        </a:rPr>
                        <a:t>S</a:t>
                      </a:r>
                      <a:r>
                        <a:rPr lang="en">
                          <a:solidFill>
                            <a:srgbClr val="595959"/>
                          </a:solidFill>
                          <a:latin typeface="Mulish"/>
                          <a:ea typeface="Mulish"/>
                          <a:cs typeface="Mulish"/>
                          <a:sym typeface="Mulish"/>
                        </a:rPr>
                        <a:t>ingle-payment loans given for short periods of time, usually one to two months</a:t>
                      </a:r>
                      <a:endParaRPr>
                        <a:solidFill>
                          <a:srgbClr val="595959"/>
                        </a:solidFill>
                        <a:latin typeface="Mulish"/>
                        <a:ea typeface="Mulish"/>
                        <a:cs typeface="Mulish"/>
                        <a:sym typeface="Mulish"/>
                      </a:endParaRPr>
                    </a:p>
                    <a:p>
                      <a:pPr indent="-317500" lvl="0" marL="457200" rtl="0" algn="l">
                        <a:spcBef>
                          <a:spcPts val="0"/>
                        </a:spcBef>
                        <a:spcAft>
                          <a:spcPts val="0"/>
                        </a:spcAft>
                        <a:buClr>
                          <a:srgbClr val="595959"/>
                        </a:buClr>
                        <a:buSzPts val="1400"/>
                        <a:buFont typeface="Mulish"/>
                        <a:buChar char="●"/>
                      </a:pPr>
                      <a:r>
                        <a:rPr lang="en">
                          <a:solidFill>
                            <a:srgbClr val="595959"/>
                          </a:solidFill>
                          <a:latin typeface="Mulish"/>
                          <a:ea typeface="Mulish"/>
                          <a:cs typeface="Mulish"/>
                          <a:sym typeface="Mulish"/>
                        </a:rPr>
                        <a:t>The dollar amount loaned is based on the dollar value of personal property that you turn over to the pawnshop </a:t>
                      </a:r>
                      <a:endParaRPr>
                        <a:solidFill>
                          <a:srgbClr val="595959"/>
                        </a:solidFill>
                        <a:latin typeface="Mulish"/>
                        <a:ea typeface="Mulish"/>
                        <a:cs typeface="Mulish"/>
                        <a:sym typeface="Mulish"/>
                      </a:endParaRPr>
                    </a:p>
                    <a:p>
                      <a:pPr indent="-317500" lvl="0" marL="457200" rtl="0" algn="l">
                        <a:spcBef>
                          <a:spcPts val="0"/>
                        </a:spcBef>
                        <a:spcAft>
                          <a:spcPts val="0"/>
                        </a:spcAft>
                        <a:buClr>
                          <a:srgbClr val="595959"/>
                        </a:buClr>
                        <a:buSzPts val="1400"/>
                        <a:buFont typeface="Mulish"/>
                        <a:buChar char="●"/>
                      </a:pPr>
                      <a:r>
                        <a:rPr lang="en">
                          <a:solidFill>
                            <a:srgbClr val="595959"/>
                          </a:solidFill>
                          <a:latin typeface="Mulish"/>
                          <a:ea typeface="Mulish"/>
                          <a:cs typeface="Mulish"/>
                          <a:sym typeface="Mulish"/>
                        </a:rPr>
                        <a:t>Usually the pawnshop only loans cash equal to one-third or less of the value of the property held </a:t>
                      </a:r>
                      <a:endParaRPr>
                        <a:solidFill>
                          <a:srgbClr val="595959"/>
                        </a:solidFill>
                        <a:latin typeface="Mulish"/>
                        <a:ea typeface="Mulish"/>
                        <a:cs typeface="Mulish"/>
                        <a:sym typeface="Mulish"/>
                      </a:endParaRPr>
                    </a:p>
                    <a:p>
                      <a:pPr indent="-317500" lvl="0" marL="457200" rtl="0" algn="l">
                        <a:spcBef>
                          <a:spcPts val="0"/>
                        </a:spcBef>
                        <a:spcAft>
                          <a:spcPts val="0"/>
                        </a:spcAft>
                        <a:buClr>
                          <a:srgbClr val="595959"/>
                        </a:buClr>
                        <a:buSzPts val="1400"/>
                        <a:buFont typeface="Mulish"/>
                        <a:buChar char="●"/>
                      </a:pPr>
                      <a:r>
                        <a:rPr lang="en">
                          <a:solidFill>
                            <a:srgbClr val="595959"/>
                          </a:solidFill>
                          <a:latin typeface="Mulish"/>
                          <a:ea typeface="Mulish"/>
                          <a:cs typeface="Mulish"/>
                          <a:sym typeface="Mulish"/>
                        </a:rPr>
                        <a:t>The pawnshop owner can legally sell the item if you fail to redeem it by paying the amount due plus interest in the time specified</a:t>
                      </a:r>
                      <a:endParaRPr>
                        <a:solidFill>
                          <a:srgbClr val="595959"/>
                        </a:solidFill>
                        <a:latin typeface="Mulish"/>
                        <a:ea typeface="Mulish"/>
                        <a:cs typeface="Mulish"/>
                        <a:sym typeface="Mulish"/>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18"/>
          <p:cNvSpPr/>
          <p:nvPr/>
        </p:nvSpPr>
        <p:spPr>
          <a:xfrm>
            <a:off x="0" y="0"/>
            <a:ext cx="7772400" cy="545700"/>
          </a:xfrm>
          <a:prstGeom prst="rect">
            <a:avLst/>
          </a:prstGeom>
          <a:solidFill>
            <a:srgbClr val="6ACCE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sz="1800">
                <a:solidFill>
                  <a:schemeClr val="lt1"/>
                </a:solidFill>
                <a:latin typeface="Mulish"/>
                <a:ea typeface="Mulish"/>
                <a:cs typeface="Mulish"/>
                <a:sym typeface="Mulish"/>
              </a:rPr>
              <a:t>Paying My Bills		                    	      Lesson 11: Understanding Credit</a:t>
            </a:r>
            <a:endParaRPr b="1" sz="1800">
              <a:solidFill>
                <a:schemeClr val="lt1"/>
              </a:solidFill>
              <a:latin typeface="Mulish"/>
              <a:ea typeface="Mulish"/>
              <a:cs typeface="Mulish"/>
              <a:sym typeface="Mulish"/>
            </a:endParaRPr>
          </a:p>
        </p:txBody>
      </p:sp>
      <p:sp>
        <p:nvSpPr>
          <p:cNvPr id="99" name="Google Shape;99;p18"/>
          <p:cNvSpPr txBox="1"/>
          <p:nvPr/>
        </p:nvSpPr>
        <p:spPr>
          <a:xfrm>
            <a:off x="214500" y="545700"/>
            <a:ext cx="7441500" cy="54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2400">
                <a:solidFill>
                  <a:schemeClr val="dk2"/>
                </a:solidFill>
                <a:latin typeface="Merriweather Sans"/>
                <a:ea typeface="Merriweather Sans"/>
                <a:cs typeface="Merriweather Sans"/>
                <a:sym typeface="Merriweather Sans"/>
              </a:rPr>
              <a:t>Other Credit Sources  		       	       Financial Wellness</a:t>
            </a:r>
            <a:endParaRPr b="1" sz="2400">
              <a:solidFill>
                <a:schemeClr val="dk2"/>
              </a:solidFill>
              <a:latin typeface="Merriweather Sans"/>
              <a:ea typeface="Merriweather Sans"/>
              <a:cs typeface="Merriweather Sans"/>
              <a:sym typeface="Merriweather Sans"/>
            </a:endParaRPr>
          </a:p>
          <a:p>
            <a:pPr indent="0" lvl="0" marL="0" rtl="0" algn="l">
              <a:spcBef>
                <a:spcPts val="0"/>
              </a:spcBef>
              <a:spcAft>
                <a:spcPts val="0"/>
              </a:spcAft>
              <a:buNone/>
            </a:pPr>
            <a:r>
              <a:rPr b="1" lang="en" sz="2400">
                <a:solidFill>
                  <a:schemeClr val="dk2"/>
                </a:solidFill>
                <a:latin typeface="Merriweather Sans"/>
                <a:ea typeface="Merriweather Sans"/>
                <a:cs typeface="Merriweather Sans"/>
                <a:sym typeface="Merriweather Sans"/>
              </a:rPr>
              <a:t>Answer Key</a:t>
            </a:r>
            <a:endParaRPr b="1" sz="2400">
              <a:solidFill>
                <a:schemeClr val="dk2"/>
              </a:solidFill>
              <a:latin typeface="Merriweather Sans"/>
              <a:ea typeface="Merriweather Sans"/>
              <a:cs typeface="Merriweather Sans"/>
              <a:sym typeface="Merriweather Sans"/>
            </a:endParaRPr>
          </a:p>
        </p:txBody>
      </p:sp>
      <p:pic>
        <p:nvPicPr>
          <p:cNvPr id="100" name="Google Shape;100;p18"/>
          <p:cNvPicPr preferRelativeResize="0"/>
          <p:nvPr/>
        </p:nvPicPr>
        <p:blipFill>
          <a:blip r:embed="rId3">
            <a:alphaModFix/>
          </a:blip>
          <a:stretch>
            <a:fillRect/>
          </a:stretch>
        </p:blipFill>
        <p:spPr>
          <a:xfrm>
            <a:off x="6249725" y="1091400"/>
            <a:ext cx="1406225" cy="545700"/>
          </a:xfrm>
          <a:prstGeom prst="rect">
            <a:avLst/>
          </a:prstGeom>
          <a:noFill/>
          <a:ln>
            <a:noFill/>
          </a:ln>
        </p:spPr>
      </p:pic>
      <p:graphicFrame>
        <p:nvGraphicFramePr>
          <p:cNvPr id="101" name="Google Shape;101;p18"/>
          <p:cNvGraphicFramePr/>
          <p:nvPr/>
        </p:nvGraphicFramePr>
        <p:xfrm>
          <a:off x="214500" y="1817925"/>
          <a:ext cx="3000000" cy="3000000"/>
        </p:xfrm>
        <a:graphic>
          <a:graphicData uri="http://schemas.openxmlformats.org/drawingml/2006/table">
            <a:tbl>
              <a:tblPr>
                <a:noFill/>
                <a:tableStyleId>{0EC90CB5-9F09-44B3-AFE2-42CC9C13DBE1}</a:tableStyleId>
              </a:tblPr>
              <a:tblGrid>
                <a:gridCol w="458125"/>
                <a:gridCol w="6983375"/>
              </a:tblGrid>
              <a:tr h="381000">
                <a:tc gridSpan="2">
                  <a:txBody>
                    <a:bodyPr/>
                    <a:lstStyle/>
                    <a:p>
                      <a:pPr indent="0" lvl="0" marL="0" rtl="0" algn="ctr">
                        <a:spcBef>
                          <a:spcPts val="0"/>
                        </a:spcBef>
                        <a:spcAft>
                          <a:spcPts val="0"/>
                        </a:spcAft>
                        <a:buNone/>
                      </a:pPr>
                      <a:r>
                        <a:rPr b="1" lang="en">
                          <a:solidFill>
                            <a:srgbClr val="595959"/>
                          </a:solidFill>
                          <a:latin typeface="Mulish"/>
                          <a:ea typeface="Mulish"/>
                          <a:cs typeface="Mulish"/>
                          <a:sym typeface="Mulish"/>
                        </a:rPr>
                        <a:t>Loan Type</a:t>
                      </a:r>
                      <a:endParaRPr b="1">
                        <a:solidFill>
                          <a:srgbClr val="595959"/>
                        </a:solidFill>
                        <a:latin typeface="Mulish"/>
                        <a:ea typeface="Mulish"/>
                        <a:cs typeface="Mulish"/>
                        <a:sym typeface="Mulish"/>
                      </a:endParaRPr>
                    </a:p>
                  </a:txBody>
                  <a:tcPr marT="91425" marB="91425" marR="91425" marL="91425"/>
                </a:tc>
                <a:tc hMerge="1"/>
              </a:tr>
              <a:tr h="381000">
                <a:tc>
                  <a:txBody>
                    <a:bodyPr/>
                    <a:lstStyle/>
                    <a:p>
                      <a:pPr indent="0" lvl="0" marL="0" rtl="0" algn="l">
                        <a:spcBef>
                          <a:spcPts val="0"/>
                        </a:spcBef>
                        <a:spcAft>
                          <a:spcPts val="0"/>
                        </a:spcAft>
                        <a:buNone/>
                      </a:pPr>
                      <a:r>
                        <a:rPr lang="en">
                          <a:solidFill>
                            <a:srgbClr val="595959"/>
                          </a:solidFill>
                          <a:latin typeface="Mulish"/>
                          <a:ea typeface="Mulish"/>
                          <a:cs typeface="Mulish"/>
                          <a:sym typeface="Mulish"/>
                        </a:rPr>
                        <a:t>E</a:t>
                      </a:r>
                      <a:endParaRPr>
                        <a:solidFill>
                          <a:srgbClr val="595959"/>
                        </a:solidFill>
                        <a:latin typeface="Mulish"/>
                        <a:ea typeface="Mulish"/>
                        <a:cs typeface="Mulish"/>
                        <a:sym typeface="Mulish"/>
                      </a:endParaRPr>
                    </a:p>
                  </a:txBody>
                  <a:tcPr marT="91425" marB="91425" marR="91425" marL="91425">
                    <a:lnR cap="flat" cmpd="sng" w="9525">
                      <a:solidFill>
                        <a:srgbClr val="9E9E9E"/>
                      </a:solidFill>
                      <a:prstDash val="solid"/>
                      <a:round/>
                      <a:headEnd len="sm" w="sm" type="none"/>
                      <a:tailEnd len="sm" w="sm" type="none"/>
                    </a:lnR>
                  </a:tcPr>
                </a:tc>
                <a:tc>
                  <a:txBody>
                    <a:bodyPr/>
                    <a:lstStyle/>
                    <a:p>
                      <a:pPr indent="0" lvl="0" marL="0" rtl="0" algn="l">
                        <a:spcBef>
                          <a:spcPts val="0"/>
                        </a:spcBef>
                        <a:spcAft>
                          <a:spcPts val="0"/>
                        </a:spcAft>
                        <a:buNone/>
                      </a:pPr>
                      <a:r>
                        <a:rPr b="1" lang="en">
                          <a:solidFill>
                            <a:srgbClr val="595959"/>
                          </a:solidFill>
                          <a:latin typeface="Mulish"/>
                          <a:ea typeface="Mulish"/>
                          <a:cs typeface="Mulish"/>
                          <a:sym typeface="Mulish"/>
                        </a:rPr>
                        <a:t>Payday Loan</a:t>
                      </a:r>
                      <a:endParaRPr b="1">
                        <a:solidFill>
                          <a:srgbClr val="595959"/>
                        </a:solidFill>
                        <a:latin typeface="Mulish"/>
                        <a:ea typeface="Mulish"/>
                        <a:cs typeface="Mulish"/>
                        <a:sym typeface="Mulish"/>
                      </a:endParaRPr>
                    </a:p>
                    <a:p>
                      <a:pPr indent="-317500" lvl="0" marL="457200" rtl="0" algn="l">
                        <a:spcBef>
                          <a:spcPts val="0"/>
                        </a:spcBef>
                        <a:spcAft>
                          <a:spcPts val="0"/>
                        </a:spcAft>
                        <a:buClr>
                          <a:srgbClr val="595959"/>
                        </a:buClr>
                        <a:buSzPts val="1400"/>
                        <a:buFont typeface="Mulish"/>
                        <a:buChar char="●"/>
                      </a:pPr>
                      <a:r>
                        <a:rPr lang="en">
                          <a:solidFill>
                            <a:srgbClr val="595959"/>
                          </a:solidFill>
                          <a:latin typeface="Mulish"/>
                          <a:ea typeface="Mulish"/>
                          <a:cs typeface="Mulish"/>
                          <a:sym typeface="Mulish"/>
                        </a:rPr>
                        <a:t>S</a:t>
                      </a:r>
                      <a:r>
                        <a:rPr lang="en">
                          <a:solidFill>
                            <a:srgbClr val="595959"/>
                          </a:solidFill>
                          <a:latin typeface="Mulish"/>
                          <a:ea typeface="Mulish"/>
                          <a:cs typeface="Mulish"/>
                          <a:sym typeface="Mulish"/>
                        </a:rPr>
                        <a:t>hort-term cash loans, usually for about two weeks </a:t>
                      </a:r>
                      <a:endParaRPr>
                        <a:solidFill>
                          <a:srgbClr val="595959"/>
                        </a:solidFill>
                        <a:latin typeface="Mulish"/>
                        <a:ea typeface="Mulish"/>
                        <a:cs typeface="Mulish"/>
                        <a:sym typeface="Mulish"/>
                      </a:endParaRPr>
                    </a:p>
                    <a:p>
                      <a:pPr indent="-317500" lvl="0" marL="457200" rtl="0" algn="l">
                        <a:spcBef>
                          <a:spcPts val="0"/>
                        </a:spcBef>
                        <a:spcAft>
                          <a:spcPts val="0"/>
                        </a:spcAft>
                        <a:buClr>
                          <a:srgbClr val="595959"/>
                        </a:buClr>
                        <a:buSzPts val="1400"/>
                        <a:buFont typeface="Mulish"/>
                        <a:buChar char="●"/>
                      </a:pPr>
                      <a:r>
                        <a:rPr lang="en">
                          <a:solidFill>
                            <a:srgbClr val="595959"/>
                          </a:solidFill>
                          <a:latin typeface="Mulish"/>
                          <a:ea typeface="Mulish"/>
                          <a:cs typeface="Mulish"/>
                          <a:sym typeface="Mulish"/>
                        </a:rPr>
                        <a:t>You write the lender a personal check for the amount borrowed plus the finance charge and receive cash</a:t>
                      </a:r>
                      <a:endParaRPr>
                        <a:solidFill>
                          <a:srgbClr val="595959"/>
                        </a:solidFill>
                        <a:latin typeface="Mulish"/>
                        <a:ea typeface="Mulish"/>
                        <a:cs typeface="Mulish"/>
                        <a:sym typeface="Mulish"/>
                      </a:endParaRPr>
                    </a:p>
                    <a:p>
                      <a:pPr indent="-317500" lvl="0" marL="457200" rtl="0" algn="l">
                        <a:spcBef>
                          <a:spcPts val="0"/>
                        </a:spcBef>
                        <a:spcAft>
                          <a:spcPts val="0"/>
                        </a:spcAft>
                        <a:buClr>
                          <a:srgbClr val="595959"/>
                        </a:buClr>
                        <a:buSzPts val="1400"/>
                        <a:buFont typeface="Mulish"/>
                        <a:buChar char="●"/>
                      </a:pPr>
                      <a:r>
                        <a:rPr lang="en">
                          <a:solidFill>
                            <a:srgbClr val="595959"/>
                          </a:solidFill>
                          <a:latin typeface="Mulish"/>
                          <a:ea typeface="Mulish"/>
                          <a:cs typeface="Mulish"/>
                          <a:sym typeface="Mulish"/>
                        </a:rPr>
                        <a:t>Lenders hold the check until the next payday when the loan and the finance charge must be paid in full</a:t>
                      </a:r>
                      <a:endParaRPr>
                        <a:solidFill>
                          <a:srgbClr val="595959"/>
                        </a:solidFill>
                        <a:latin typeface="Mulish"/>
                        <a:ea typeface="Mulish"/>
                        <a:cs typeface="Mulish"/>
                        <a:sym typeface="Mulish"/>
                      </a:endParaRPr>
                    </a:p>
                    <a:p>
                      <a:pPr indent="-317500" lvl="0" marL="457200" rtl="0" algn="l">
                        <a:spcBef>
                          <a:spcPts val="0"/>
                        </a:spcBef>
                        <a:spcAft>
                          <a:spcPts val="0"/>
                        </a:spcAft>
                        <a:buClr>
                          <a:srgbClr val="595959"/>
                        </a:buClr>
                        <a:buSzPts val="1400"/>
                        <a:buFont typeface="Mulish"/>
                        <a:buChar char="●"/>
                      </a:pPr>
                      <a:r>
                        <a:rPr lang="en">
                          <a:solidFill>
                            <a:srgbClr val="595959"/>
                          </a:solidFill>
                          <a:latin typeface="Mulish"/>
                          <a:ea typeface="Mulish"/>
                          <a:cs typeface="Mulish"/>
                          <a:sym typeface="Mulish"/>
                        </a:rPr>
                        <a:t>To repay a payday loan, you can:</a:t>
                      </a:r>
                      <a:endParaRPr>
                        <a:solidFill>
                          <a:srgbClr val="595959"/>
                        </a:solidFill>
                        <a:latin typeface="Mulish"/>
                        <a:ea typeface="Mulish"/>
                        <a:cs typeface="Mulish"/>
                        <a:sym typeface="Mulish"/>
                      </a:endParaRPr>
                    </a:p>
                    <a:p>
                      <a:pPr indent="-317500" lvl="1" marL="914400" rtl="0" algn="l">
                        <a:spcBef>
                          <a:spcPts val="0"/>
                        </a:spcBef>
                        <a:spcAft>
                          <a:spcPts val="0"/>
                        </a:spcAft>
                        <a:buClr>
                          <a:srgbClr val="595959"/>
                        </a:buClr>
                        <a:buSzPts val="1400"/>
                        <a:buFont typeface="Mulish"/>
                        <a:buChar char="○"/>
                      </a:pPr>
                      <a:r>
                        <a:rPr lang="en">
                          <a:solidFill>
                            <a:srgbClr val="595959"/>
                          </a:solidFill>
                          <a:latin typeface="Mulish"/>
                          <a:ea typeface="Mulish"/>
                          <a:cs typeface="Mulish"/>
                          <a:sym typeface="Mulish"/>
                        </a:rPr>
                        <a:t>Repay the check with cash</a:t>
                      </a:r>
                      <a:endParaRPr>
                        <a:solidFill>
                          <a:srgbClr val="595959"/>
                        </a:solidFill>
                        <a:latin typeface="Mulish"/>
                        <a:ea typeface="Mulish"/>
                        <a:cs typeface="Mulish"/>
                        <a:sym typeface="Mulish"/>
                      </a:endParaRPr>
                    </a:p>
                    <a:p>
                      <a:pPr indent="-317500" lvl="1" marL="914400" rtl="0" algn="l">
                        <a:spcBef>
                          <a:spcPts val="0"/>
                        </a:spcBef>
                        <a:spcAft>
                          <a:spcPts val="0"/>
                        </a:spcAft>
                        <a:buClr>
                          <a:srgbClr val="595959"/>
                        </a:buClr>
                        <a:buSzPts val="1400"/>
                        <a:buFont typeface="Mulish"/>
                        <a:buChar char="○"/>
                      </a:pPr>
                      <a:r>
                        <a:rPr lang="en">
                          <a:solidFill>
                            <a:srgbClr val="595959"/>
                          </a:solidFill>
                          <a:latin typeface="Mulish"/>
                          <a:ea typeface="Mulish"/>
                          <a:cs typeface="Mulish"/>
                          <a:sym typeface="Mulish"/>
                        </a:rPr>
                        <a:t>Allow the check to be deposited at the bank</a:t>
                      </a:r>
                      <a:endParaRPr>
                        <a:solidFill>
                          <a:srgbClr val="595959"/>
                        </a:solidFill>
                        <a:latin typeface="Mulish"/>
                        <a:ea typeface="Mulish"/>
                        <a:cs typeface="Mulish"/>
                        <a:sym typeface="Mulish"/>
                      </a:endParaRPr>
                    </a:p>
                    <a:p>
                      <a:pPr indent="-317500" lvl="1" marL="914400" rtl="0" algn="l">
                        <a:spcBef>
                          <a:spcPts val="0"/>
                        </a:spcBef>
                        <a:spcAft>
                          <a:spcPts val="0"/>
                        </a:spcAft>
                        <a:buClr>
                          <a:srgbClr val="595959"/>
                        </a:buClr>
                        <a:buSzPts val="1400"/>
                        <a:buFont typeface="Mulish"/>
                        <a:buChar char="○"/>
                      </a:pPr>
                      <a:r>
                        <a:rPr lang="en">
                          <a:solidFill>
                            <a:srgbClr val="595959"/>
                          </a:solidFill>
                          <a:latin typeface="Mulish"/>
                          <a:ea typeface="Mulish"/>
                          <a:cs typeface="Mulish"/>
                          <a:sym typeface="Mulish"/>
                        </a:rPr>
                        <a:t>Pay the finance charge to extend the loan for another pay period</a:t>
                      </a:r>
                      <a:endParaRPr>
                        <a:solidFill>
                          <a:srgbClr val="595959"/>
                        </a:solidFill>
                        <a:latin typeface="Mulish"/>
                        <a:ea typeface="Mulish"/>
                        <a:cs typeface="Mulish"/>
                        <a:sym typeface="Mulish"/>
                      </a:endParaRPr>
                    </a:p>
                    <a:p>
                      <a:pPr indent="-317500" lvl="0" marL="457200" rtl="0" algn="l">
                        <a:spcBef>
                          <a:spcPts val="0"/>
                        </a:spcBef>
                        <a:spcAft>
                          <a:spcPts val="0"/>
                        </a:spcAft>
                        <a:buClr>
                          <a:srgbClr val="595959"/>
                        </a:buClr>
                        <a:buSzPts val="1400"/>
                        <a:buFont typeface="Mulish"/>
                        <a:buChar char="●"/>
                      </a:pPr>
                      <a:r>
                        <a:rPr lang="en">
                          <a:solidFill>
                            <a:srgbClr val="595959"/>
                          </a:solidFill>
                          <a:latin typeface="Mulish"/>
                          <a:ea typeface="Mulish"/>
                          <a:cs typeface="Mulish"/>
                          <a:sym typeface="Mulish"/>
                        </a:rPr>
                        <a:t>Payday loans are very expensive compared to other cash loans. You can be trapped in repeat borrowing cycles due to the:</a:t>
                      </a:r>
                      <a:endParaRPr>
                        <a:solidFill>
                          <a:srgbClr val="595959"/>
                        </a:solidFill>
                        <a:latin typeface="Mulish"/>
                        <a:ea typeface="Mulish"/>
                        <a:cs typeface="Mulish"/>
                        <a:sym typeface="Mulish"/>
                      </a:endParaRPr>
                    </a:p>
                    <a:p>
                      <a:pPr indent="-317500" lvl="1" marL="914400" rtl="0" algn="l">
                        <a:spcBef>
                          <a:spcPts val="0"/>
                        </a:spcBef>
                        <a:spcAft>
                          <a:spcPts val="0"/>
                        </a:spcAft>
                        <a:buClr>
                          <a:srgbClr val="595959"/>
                        </a:buClr>
                        <a:buSzPts val="1400"/>
                        <a:buFont typeface="Mulish"/>
                        <a:buChar char="○"/>
                      </a:pPr>
                      <a:r>
                        <a:rPr lang="en">
                          <a:solidFill>
                            <a:srgbClr val="595959"/>
                          </a:solidFill>
                          <a:latin typeface="Mulish"/>
                          <a:ea typeface="Mulish"/>
                          <a:cs typeface="Mulish"/>
                          <a:sym typeface="Mulish"/>
                        </a:rPr>
                        <a:t>Extremely high cost to borrow</a:t>
                      </a:r>
                      <a:endParaRPr>
                        <a:solidFill>
                          <a:srgbClr val="595959"/>
                        </a:solidFill>
                        <a:latin typeface="Mulish"/>
                        <a:ea typeface="Mulish"/>
                        <a:cs typeface="Mulish"/>
                        <a:sym typeface="Mulish"/>
                      </a:endParaRPr>
                    </a:p>
                    <a:p>
                      <a:pPr indent="-317500" lvl="1" marL="914400" rtl="0" algn="l">
                        <a:spcBef>
                          <a:spcPts val="0"/>
                        </a:spcBef>
                        <a:spcAft>
                          <a:spcPts val="0"/>
                        </a:spcAft>
                        <a:buClr>
                          <a:srgbClr val="595959"/>
                        </a:buClr>
                        <a:buSzPts val="1400"/>
                        <a:buFont typeface="Mulish"/>
                        <a:buChar char="○"/>
                      </a:pPr>
                      <a:r>
                        <a:rPr lang="en">
                          <a:solidFill>
                            <a:srgbClr val="595959"/>
                          </a:solidFill>
                          <a:latin typeface="Mulish"/>
                          <a:ea typeface="Mulish"/>
                          <a:cs typeface="Mulish"/>
                          <a:sym typeface="Mulish"/>
                        </a:rPr>
                        <a:t>Very short repayment term</a:t>
                      </a:r>
                      <a:endParaRPr>
                        <a:solidFill>
                          <a:srgbClr val="595959"/>
                        </a:solidFill>
                        <a:latin typeface="Mulish"/>
                        <a:ea typeface="Mulish"/>
                        <a:cs typeface="Mulish"/>
                        <a:sym typeface="Mulish"/>
                      </a:endParaRPr>
                    </a:p>
                    <a:p>
                      <a:pPr indent="-317500" lvl="1" marL="914400" rtl="0" algn="l">
                        <a:spcBef>
                          <a:spcPts val="0"/>
                        </a:spcBef>
                        <a:spcAft>
                          <a:spcPts val="0"/>
                        </a:spcAft>
                        <a:buClr>
                          <a:srgbClr val="595959"/>
                        </a:buClr>
                        <a:buSzPts val="1400"/>
                        <a:buFont typeface="Mulish"/>
                        <a:buChar char="○"/>
                      </a:pPr>
                      <a:r>
                        <a:rPr lang="en">
                          <a:solidFill>
                            <a:srgbClr val="595959"/>
                          </a:solidFill>
                          <a:latin typeface="Mulish"/>
                          <a:ea typeface="Mulish"/>
                          <a:cs typeface="Mulish"/>
                          <a:sym typeface="Mulish"/>
                        </a:rPr>
                        <a:t>Consequences of failing to repay the check used to secure the loan</a:t>
                      </a:r>
                      <a:endParaRPr>
                        <a:solidFill>
                          <a:srgbClr val="595959"/>
                        </a:solidFill>
                        <a:latin typeface="Mulish"/>
                        <a:ea typeface="Mulish"/>
                        <a:cs typeface="Mulish"/>
                        <a:sym typeface="Mulish"/>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381000">
                <a:tc>
                  <a:txBody>
                    <a:bodyPr/>
                    <a:lstStyle/>
                    <a:p>
                      <a:pPr indent="0" lvl="0" marL="0" rtl="0" algn="l">
                        <a:spcBef>
                          <a:spcPts val="0"/>
                        </a:spcBef>
                        <a:spcAft>
                          <a:spcPts val="0"/>
                        </a:spcAft>
                        <a:buNone/>
                      </a:pPr>
                      <a:r>
                        <a:rPr lang="en">
                          <a:solidFill>
                            <a:srgbClr val="595959"/>
                          </a:solidFill>
                          <a:latin typeface="Mulish"/>
                          <a:ea typeface="Mulish"/>
                          <a:cs typeface="Mulish"/>
                          <a:sym typeface="Mulish"/>
                        </a:rPr>
                        <a:t>B</a:t>
                      </a:r>
                      <a:endParaRPr>
                        <a:solidFill>
                          <a:srgbClr val="595959"/>
                        </a:solidFill>
                        <a:latin typeface="Mulish"/>
                        <a:ea typeface="Mulish"/>
                        <a:cs typeface="Mulish"/>
                        <a:sym typeface="Mulish"/>
                      </a:endParaRPr>
                    </a:p>
                  </a:txBody>
                  <a:tcPr marT="91425" marB="91425" marR="91425" marL="91425">
                    <a:lnR cap="flat" cmpd="sng" w="9525">
                      <a:solidFill>
                        <a:srgbClr val="9E9E9E"/>
                      </a:solidFill>
                      <a:prstDash val="solid"/>
                      <a:round/>
                      <a:headEnd len="sm" w="sm" type="none"/>
                      <a:tailEnd len="sm" w="sm" type="none"/>
                    </a:lnR>
                  </a:tcPr>
                </a:tc>
                <a:tc>
                  <a:txBody>
                    <a:bodyPr/>
                    <a:lstStyle/>
                    <a:p>
                      <a:pPr indent="0" lvl="0" marL="0" rtl="0" algn="l">
                        <a:spcBef>
                          <a:spcPts val="0"/>
                        </a:spcBef>
                        <a:spcAft>
                          <a:spcPts val="0"/>
                        </a:spcAft>
                        <a:buNone/>
                      </a:pPr>
                      <a:r>
                        <a:rPr b="1" lang="en">
                          <a:solidFill>
                            <a:srgbClr val="595959"/>
                          </a:solidFill>
                          <a:latin typeface="Mulish"/>
                          <a:ea typeface="Mulish"/>
                          <a:cs typeface="Mulish"/>
                          <a:sym typeface="Mulish"/>
                        </a:rPr>
                        <a:t>Refund Anticipation Loan</a:t>
                      </a:r>
                      <a:endParaRPr b="1">
                        <a:solidFill>
                          <a:srgbClr val="595959"/>
                        </a:solidFill>
                        <a:latin typeface="Mulish"/>
                        <a:ea typeface="Mulish"/>
                        <a:cs typeface="Mulish"/>
                        <a:sym typeface="Mulish"/>
                      </a:endParaRPr>
                    </a:p>
                    <a:p>
                      <a:pPr indent="-317500" lvl="0" marL="457200" rtl="0" algn="l">
                        <a:spcBef>
                          <a:spcPts val="0"/>
                        </a:spcBef>
                        <a:spcAft>
                          <a:spcPts val="0"/>
                        </a:spcAft>
                        <a:buClr>
                          <a:srgbClr val="595959"/>
                        </a:buClr>
                        <a:buSzPts val="1400"/>
                        <a:buFont typeface="Mulish"/>
                        <a:buChar char="●"/>
                      </a:pPr>
                      <a:r>
                        <a:rPr lang="en">
                          <a:solidFill>
                            <a:srgbClr val="595959"/>
                          </a:solidFill>
                          <a:latin typeface="Mulish"/>
                          <a:ea typeface="Mulish"/>
                          <a:cs typeface="Mulish"/>
                          <a:sym typeface="Mulish"/>
                        </a:rPr>
                        <a:t>O</a:t>
                      </a:r>
                      <a:r>
                        <a:rPr lang="en">
                          <a:solidFill>
                            <a:srgbClr val="595959"/>
                          </a:solidFill>
                          <a:latin typeface="Mulish"/>
                          <a:ea typeface="Mulish"/>
                          <a:cs typeface="Mulish"/>
                          <a:sym typeface="Mulish"/>
                        </a:rPr>
                        <a:t>ffered to people when taxes are filed, usually January through April</a:t>
                      </a:r>
                      <a:endParaRPr>
                        <a:solidFill>
                          <a:srgbClr val="595959"/>
                        </a:solidFill>
                        <a:latin typeface="Mulish"/>
                        <a:ea typeface="Mulish"/>
                        <a:cs typeface="Mulish"/>
                        <a:sym typeface="Mulish"/>
                      </a:endParaRPr>
                    </a:p>
                    <a:p>
                      <a:pPr indent="-317500" lvl="0" marL="457200" rtl="0" algn="l">
                        <a:spcBef>
                          <a:spcPts val="0"/>
                        </a:spcBef>
                        <a:spcAft>
                          <a:spcPts val="0"/>
                        </a:spcAft>
                        <a:buClr>
                          <a:srgbClr val="595959"/>
                        </a:buClr>
                        <a:buSzPts val="1400"/>
                        <a:buFont typeface="Mulish"/>
                        <a:buChar char="●"/>
                      </a:pPr>
                      <a:r>
                        <a:rPr lang="en">
                          <a:solidFill>
                            <a:srgbClr val="595959"/>
                          </a:solidFill>
                          <a:latin typeface="Mulish"/>
                          <a:ea typeface="Mulish"/>
                          <a:cs typeface="Mulish"/>
                          <a:sym typeface="Mulish"/>
                        </a:rPr>
                        <a:t>A refund anticipation loan is borrowing against your own tax refund money</a:t>
                      </a:r>
                      <a:endParaRPr>
                        <a:solidFill>
                          <a:srgbClr val="595959"/>
                        </a:solidFill>
                        <a:latin typeface="Mulish"/>
                        <a:ea typeface="Mulish"/>
                        <a:cs typeface="Mulish"/>
                        <a:sym typeface="Mulish"/>
                      </a:endParaRPr>
                    </a:p>
                    <a:p>
                      <a:pPr indent="-317500" lvl="0" marL="457200" rtl="0" algn="l">
                        <a:spcBef>
                          <a:spcPts val="0"/>
                        </a:spcBef>
                        <a:spcAft>
                          <a:spcPts val="0"/>
                        </a:spcAft>
                        <a:buClr>
                          <a:srgbClr val="595959"/>
                        </a:buClr>
                        <a:buSzPts val="1400"/>
                        <a:buFont typeface="Mulish"/>
                        <a:buChar char="●"/>
                      </a:pPr>
                      <a:r>
                        <a:rPr lang="en">
                          <a:solidFill>
                            <a:srgbClr val="595959"/>
                          </a:solidFill>
                          <a:latin typeface="Mulish"/>
                          <a:ea typeface="Mulish"/>
                          <a:cs typeface="Mulish"/>
                          <a:sym typeface="Mulish"/>
                        </a:rPr>
                        <a:t>Before applying for a RAL you need to consider the high cost of the loan, which includes the loan amount, loan fees, electronic filing fees, and tax preparer fees </a:t>
                      </a:r>
                      <a:endParaRPr>
                        <a:solidFill>
                          <a:srgbClr val="595959"/>
                        </a:solidFill>
                        <a:latin typeface="Mulish"/>
                        <a:ea typeface="Mulish"/>
                        <a:cs typeface="Mulish"/>
                        <a:sym typeface="Mulish"/>
                      </a:endParaRPr>
                    </a:p>
                    <a:p>
                      <a:pPr indent="-317500" lvl="0" marL="457200" rtl="0" algn="l">
                        <a:spcBef>
                          <a:spcPts val="0"/>
                        </a:spcBef>
                        <a:spcAft>
                          <a:spcPts val="0"/>
                        </a:spcAft>
                        <a:buClr>
                          <a:srgbClr val="595959"/>
                        </a:buClr>
                        <a:buSzPts val="1400"/>
                        <a:buFont typeface="Mulish"/>
                        <a:buChar char="●"/>
                      </a:pPr>
                      <a:r>
                        <a:rPr lang="en">
                          <a:solidFill>
                            <a:srgbClr val="595959"/>
                          </a:solidFill>
                          <a:latin typeface="Mulish"/>
                          <a:ea typeface="Mulish"/>
                          <a:cs typeface="Mulish"/>
                          <a:sym typeface="Mulish"/>
                        </a:rPr>
                        <a:t>You also need to consider the consequences if you cannot repay the loan</a:t>
                      </a:r>
                      <a:endParaRPr>
                        <a:solidFill>
                          <a:srgbClr val="595959"/>
                        </a:solidFill>
                        <a:latin typeface="Mulish"/>
                        <a:ea typeface="Mulish"/>
                        <a:cs typeface="Mulish"/>
                        <a:sym typeface="Mulish"/>
                      </a:endParaRPr>
                    </a:p>
                    <a:p>
                      <a:pPr indent="-317500" lvl="0" marL="457200" rtl="0" algn="l">
                        <a:spcBef>
                          <a:spcPts val="0"/>
                        </a:spcBef>
                        <a:spcAft>
                          <a:spcPts val="0"/>
                        </a:spcAft>
                        <a:buClr>
                          <a:srgbClr val="595959"/>
                        </a:buClr>
                        <a:buSzPts val="1400"/>
                        <a:buFont typeface="Mulish"/>
                        <a:buChar char="●"/>
                      </a:pPr>
                      <a:r>
                        <a:rPr lang="en">
                          <a:solidFill>
                            <a:srgbClr val="595959"/>
                          </a:solidFill>
                          <a:latin typeface="Mulish"/>
                          <a:ea typeface="Mulish"/>
                          <a:cs typeface="Mulish"/>
                          <a:sym typeface="Mulish"/>
                        </a:rPr>
                        <a:t>The loan may be turned over to a debt collector and negative information reported on your credit record</a:t>
                      </a:r>
                      <a:endParaRPr>
                        <a:solidFill>
                          <a:srgbClr val="595959"/>
                        </a:solidFill>
                        <a:latin typeface="Mulish"/>
                        <a:ea typeface="Mulish"/>
                        <a:cs typeface="Mulish"/>
                        <a:sym typeface="Mulish"/>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381000">
                <a:tc>
                  <a:txBody>
                    <a:bodyPr/>
                    <a:lstStyle/>
                    <a:p>
                      <a:pPr indent="0" lvl="0" marL="0" rtl="0" algn="l">
                        <a:spcBef>
                          <a:spcPts val="0"/>
                        </a:spcBef>
                        <a:spcAft>
                          <a:spcPts val="0"/>
                        </a:spcAft>
                        <a:buNone/>
                      </a:pPr>
                      <a:r>
                        <a:rPr lang="en">
                          <a:solidFill>
                            <a:srgbClr val="595959"/>
                          </a:solidFill>
                          <a:latin typeface="Mulish"/>
                          <a:ea typeface="Mulish"/>
                          <a:cs typeface="Mulish"/>
                          <a:sym typeface="Mulish"/>
                        </a:rPr>
                        <a:t>C</a:t>
                      </a:r>
                      <a:endParaRPr>
                        <a:solidFill>
                          <a:srgbClr val="595959"/>
                        </a:solidFill>
                        <a:latin typeface="Mulish"/>
                        <a:ea typeface="Mulish"/>
                        <a:cs typeface="Mulish"/>
                        <a:sym typeface="Mulish"/>
                      </a:endParaRPr>
                    </a:p>
                  </a:txBody>
                  <a:tcPr marT="91425" marB="91425" marR="91425" marL="91425">
                    <a:lnR cap="flat" cmpd="sng" w="9525">
                      <a:solidFill>
                        <a:srgbClr val="9E9E9E"/>
                      </a:solidFill>
                      <a:prstDash val="solid"/>
                      <a:round/>
                      <a:headEnd len="sm" w="sm" type="none"/>
                      <a:tailEnd len="sm" w="sm" type="none"/>
                    </a:lnR>
                  </a:tcPr>
                </a:tc>
                <a:tc>
                  <a:txBody>
                    <a:bodyPr/>
                    <a:lstStyle/>
                    <a:p>
                      <a:pPr indent="0" lvl="0" marL="0" rtl="0" algn="l">
                        <a:spcBef>
                          <a:spcPts val="0"/>
                        </a:spcBef>
                        <a:spcAft>
                          <a:spcPts val="0"/>
                        </a:spcAft>
                        <a:buNone/>
                      </a:pPr>
                      <a:r>
                        <a:rPr b="1" lang="en">
                          <a:solidFill>
                            <a:srgbClr val="595959"/>
                          </a:solidFill>
                          <a:latin typeface="Mulish"/>
                          <a:ea typeface="Mulish"/>
                          <a:cs typeface="Mulish"/>
                          <a:sym typeface="Mulish"/>
                        </a:rPr>
                        <a:t>Rent-to-Own</a:t>
                      </a:r>
                      <a:endParaRPr b="1">
                        <a:solidFill>
                          <a:srgbClr val="595959"/>
                        </a:solidFill>
                        <a:latin typeface="Mulish"/>
                        <a:ea typeface="Mulish"/>
                        <a:cs typeface="Mulish"/>
                        <a:sym typeface="Mulish"/>
                      </a:endParaRPr>
                    </a:p>
                    <a:p>
                      <a:pPr indent="-317500" lvl="0" marL="457200" rtl="0" algn="l">
                        <a:spcBef>
                          <a:spcPts val="0"/>
                        </a:spcBef>
                        <a:spcAft>
                          <a:spcPts val="0"/>
                        </a:spcAft>
                        <a:buClr>
                          <a:srgbClr val="595959"/>
                        </a:buClr>
                        <a:buSzPts val="1400"/>
                        <a:buFont typeface="Mulish"/>
                        <a:buChar char="●"/>
                      </a:pPr>
                      <a:r>
                        <a:rPr lang="en">
                          <a:solidFill>
                            <a:srgbClr val="595959"/>
                          </a:solidFill>
                          <a:latin typeface="Mulish"/>
                          <a:ea typeface="Mulish"/>
                          <a:cs typeface="Mulish"/>
                          <a:sym typeface="Mulish"/>
                        </a:rPr>
                        <a:t>B</a:t>
                      </a:r>
                      <a:r>
                        <a:rPr lang="en">
                          <a:solidFill>
                            <a:srgbClr val="595959"/>
                          </a:solidFill>
                          <a:latin typeface="Mulish"/>
                          <a:ea typeface="Mulish"/>
                          <a:cs typeface="Mulish"/>
                          <a:sym typeface="Mulish"/>
                        </a:rPr>
                        <a:t>usinesses allow you to make purchases with little or no down payment by first renting the item for a period of time before owning it</a:t>
                      </a:r>
                      <a:endParaRPr>
                        <a:solidFill>
                          <a:srgbClr val="595959"/>
                        </a:solidFill>
                        <a:latin typeface="Mulish"/>
                        <a:ea typeface="Mulish"/>
                        <a:cs typeface="Mulish"/>
                        <a:sym typeface="Mulish"/>
                      </a:endParaRPr>
                    </a:p>
                    <a:p>
                      <a:pPr indent="-317500" lvl="0" marL="457200" rtl="0" algn="l">
                        <a:spcBef>
                          <a:spcPts val="0"/>
                        </a:spcBef>
                        <a:spcAft>
                          <a:spcPts val="0"/>
                        </a:spcAft>
                        <a:buClr>
                          <a:srgbClr val="595959"/>
                        </a:buClr>
                        <a:buSzPts val="1400"/>
                        <a:buFont typeface="Mulish"/>
                        <a:buChar char="●"/>
                      </a:pPr>
                      <a:r>
                        <a:rPr lang="en">
                          <a:solidFill>
                            <a:srgbClr val="595959"/>
                          </a:solidFill>
                          <a:latin typeface="Mulish"/>
                          <a:ea typeface="Mulish"/>
                          <a:cs typeface="Mulish"/>
                          <a:sym typeface="Mulish"/>
                        </a:rPr>
                        <a:t>Even if you do not qualify for traditional credit purchases you may use this form of credit, but it can be very expensive </a:t>
                      </a:r>
                      <a:endParaRPr>
                        <a:solidFill>
                          <a:srgbClr val="595959"/>
                        </a:solidFill>
                        <a:latin typeface="Mulish"/>
                        <a:ea typeface="Mulish"/>
                        <a:cs typeface="Mulish"/>
                        <a:sym typeface="Mulish"/>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id="106" name="Google Shape;106;p19"/>
          <p:cNvSpPr/>
          <p:nvPr/>
        </p:nvSpPr>
        <p:spPr>
          <a:xfrm>
            <a:off x="0" y="0"/>
            <a:ext cx="7772400" cy="545700"/>
          </a:xfrm>
          <a:prstGeom prst="rect">
            <a:avLst/>
          </a:prstGeom>
          <a:solidFill>
            <a:srgbClr val="6ACCE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sz="1800">
                <a:solidFill>
                  <a:schemeClr val="lt1"/>
                </a:solidFill>
                <a:latin typeface="Mulish"/>
                <a:ea typeface="Mulish"/>
                <a:cs typeface="Mulish"/>
                <a:sym typeface="Mulish"/>
              </a:rPr>
              <a:t>Paying My Bills		                    	      Lesson 11: Understanding Credit</a:t>
            </a:r>
            <a:endParaRPr b="1" sz="1800">
              <a:solidFill>
                <a:schemeClr val="lt1"/>
              </a:solidFill>
              <a:latin typeface="Mulish"/>
              <a:ea typeface="Mulish"/>
              <a:cs typeface="Mulish"/>
              <a:sym typeface="Mulish"/>
            </a:endParaRPr>
          </a:p>
        </p:txBody>
      </p:sp>
      <p:sp>
        <p:nvSpPr>
          <p:cNvPr id="107" name="Google Shape;107;p19"/>
          <p:cNvSpPr txBox="1"/>
          <p:nvPr/>
        </p:nvSpPr>
        <p:spPr>
          <a:xfrm>
            <a:off x="214500" y="545700"/>
            <a:ext cx="7441500" cy="54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2400">
                <a:solidFill>
                  <a:schemeClr val="dk2"/>
                </a:solidFill>
                <a:latin typeface="Merriweather Sans"/>
                <a:ea typeface="Merriweather Sans"/>
                <a:cs typeface="Merriweather Sans"/>
                <a:sym typeface="Merriweather Sans"/>
              </a:rPr>
              <a:t>Credit Resources</a:t>
            </a:r>
            <a:r>
              <a:rPr b="1" lang="en" sz="2400">
                <a:solidFill>
                  <a:schemeClr val="dk2"/>
                </a:solidFill>
                <a:latin typeface="Merriweather Sans"/>
                <a:ea typeface="Merriweather Sans"/>
                <a:cs typeface="Merriweather Sans"/>
                <a:sym typeface="Merriweather Sans"/>
              </a:rPr>
              <a:t>  	       			       Financial Wellness</a:t>
            </a:r>
            <a:endParaRPr b="1" sz="2400">
              <a:solidFill>
                <a:schemeClr val="dk2"/>
              </a:solidFill>
              <a:latin typeface="Merriweather Sans"/>
              <a:ea typeface="Merriweather Sans"/>
              <a:cs typeface="Merriweather Sans"/>
              <a:sym typeface="Merriweather Sans"/>
            </a:endParaRPr>
          </a:p>
        </p:txBody>
      </p:sp>
      <p:pic>
        <p:nvPicPr>
          <p:cNvPr id="108" name="Google Shape;108;p19"/>
          <p:cNvPicPr preferRelativeResize="0"/>
          <p:nvPr/>
        </p:nvPicPr>
        <p:blipFill>
          <a:blip r:embed="rId3">
            <a:alphaModFix/>
          </a:blip>
          <a:stretch>
            <a:fillRect/>
          </a:stretch>
        </p:blipFill>
        <p:spPr>
          <a:xfrm>
            <a:off x="6249725" y="1091400"/>
            <a:ext cx="1406225" cy="545700"/>
          </a:xfrm>
          <a:prstGeom prst="rect">
            <a:avLst/>
          </a:prstGeom>
          <a:noFill/>
          <a:ln>
            <a:noFill/>
          </a:ln>
        </p:spPr>
      </p:pic>
      <p:sp>
        <p:nvSpPr>
          <p:cNvPr id="109" name="Google Shape;109;p19"/>
          <p:cNvSpPr txBox="1"/>
          <p:nvPr/>
        </p:nvSpPr>
        <p:spPr>
          <a:xfrm>
            <a:off x="214500" y="1145350"/>
            <a:ext cx="5796900" cy="2479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chemeClr val="dk2"/>
                </a:solidFill>
                <a:latin typeface="Mulish"/>
                <a:ea typeface="Mulish"/>
                <a:cs typeface="Mulish"/>
                <a:sym typeface="Mulish"/>
              </a:rPr>
              <a:t>Directions</a:t>
            </a:r>
            <a:r>
              <a:rPr lang="en">
                <a:solidFill>
                  <a:schemeClr val="dk2"/>
                </a:solidFill>
                <a:latin typeface="Mulish"/>
                <a:ea typeface="Mulish"/>
                <a:cs typeface="Mulish"/>
                <a:sym typeface="Mulish"/>
              </a:rPr>
              <a:t>: Use these resources from the Consumer Financial Protection Bureau to help you access your credit reports, find and dispute errors, and maintain a good credit history.</a:t>
            </a:r>
            <a:endParaRPr>
              <a:solidFill>
                <a:schemeClr val="dk2"/>
              </a:solidFill>
              <a:latin typeface="Mulish"/>
              <a:ea typeface="Mulish"/>
              <a:cs typeface="Mulish"/>
              <a:sym typeface="Mulish"/>
            </a:endParaRPr>
          </a:p>
          <a:p>
            <a:pPr indent="0" lvl="0" marL="0" rtl="0" algn="l">
              <a:spcBef>
                <a:spcPts val="0"/>
              </a:spcBef>
              <a:spcAft>
                <a:spcPts val="0"/>
              </a:spcAft>
              <a:buNone/>
            </a:pPr>
            <a:r>
              <a:t/>
            </a:r>
            <a:endParaRPr>
              <a:solidFill>
                <a:schemeClr val="dk2"/>
              </a:solidFill>
              <a:latin typeface="Mulish"/>
              <a:ea typeface="Mulish"/>
              <a:cs typeface="Mulish"/>
              <a:sym typeface="Mulish"/>
            </a:endParaRPr>
          </a:p>
          <a:p>
            <a:pPr indent="-317500" lvl="0" marL="457200" rtl="0" algn="l">
              <a:spcBef>
                <a:spcPts val="0"/>
              </a:spcBef>
              <a:spcAft>
                <a:spcPts val="0"/>
              </a:spcAft>
              <a:buClr>
                <a:schemeClr val="dk2"/>
              </a:buClr>
              <a:buSzPts val="1400"/>
              <a:buFont typeface="Mulish"/>
              <a:buChar char="●"/>
            </a:pPr>
            <a:r>
              <a:rPr lang="en" u="sng">
                <a:solidFill>
                  <a:schemeClr val="hlink"/>
                </a:solidFill>
                <a:latin typeface="Mulish"/>
                <a:ea typeface="Mulish"/>
                <a:cs typeface="Mulish"/>
                <a:sym typeface="Mulish"/>
                <a:hlinkClick r:id="rId4"/>
              </a:rPr>
              <a:t>Pick a strategy for Requesting your free credit reports</a:t>
            </a:r>
            <a:endParaRPr>
              <a:solidFill>
                <a:schemeClr val="dk2"/>
              </a:solidFill>
              <a:latin typeface="Mulish"/>
              <a:ea typeface="Mulish"/>
              <a:cs typeface="Mulish"/>
              <a:sym typeface="Mulish"/>
            </a:endParaRPr>
          </a:p>
          <a:p>
            <a:pPr indent="-317500" lvl="0" marL="457200" rtl="0" algn="l">
              <a:spcBef>
                <a:spcPts val="0"/>
              </a:spcBef>
              <a:spcAft>
                <a:spcPts val="0"/>
              </a:spcAft>
              <a:buClr>
                <a:schemeClr val="dk2"/>
              </a:buClr>
              <a:buSzPts val="1400"/>
              <a:buFont typeface="Mulish"/>
              <a:buChar char="●"/>
            </a:pPr>
            <a:r>
              <a:rPr lang="en" u="sng">
                <a:solidFill>
                  <a:schemeClr val="hlink"/>
                </a:solidFill>
                <a:latin typeface="Mulish"/>
                <a:ea typeface="Mulish"/>
                <a:cs typeface="Mulish"/>
                <a:sym typeface="Mulish"/>
                <a:hlinkClick r:id="rId5"/>
              </a:rPr>
              <a:t>Disputing errors on your credit reports</a:t>
            </a:r>
            <a:endParaRPr>
              <a:solidFill>
                <a:schemeClr val="dk2"/>
              </a:solidFill>
              <a:latin typeface="Mulish"/>
              <a:ea typeface="Mulish"/>
              <a:cs typeface="Mulish"/>
              <a:sym typeface="Mulish"/>
            </a:endParaRPr>
          </a:p>
          <a:p>
            <a:pPr indent="-317500" lvl="0" marL="457200" rtl="0" algn="l">
              <a:spcBef>
                <a:spcPts val="0"/>
              </a:spcBef>
              <a:spcAft>
                <a:spcPts val="0"/>
              </a:spcAft>
              <a:buClr>
                <a:schemeClr val="dk2"/>
              </a:buClr>
              <a:buSzPts val="1400"/>
              <a:buFont typeface="Mulish"/>
              <a:buChar char="●"/>
            </a:pPr>
            <a:r>
              <a:rPr lang="en" u="sng">
                <a:solidFill>
                  <a:schemeClr val="hlink"/>
                </a:solidFill>
                <a:latin typeface="Mulish"/>
                <a:ea typeface="Mulish"/>
                <a:cs typeface="Mulish"/>
                <a:sym typeface="Mulish"/>
                <a:hlinkClick r:id="rId6"/>
              </a:rPr>
              <a:t>Monitor and find errors by Reviewing your credit reports regularly</a:t>
            </a:r>
            <a:endParaRPr>
              <a:solidFill>
                <a:schemeClr val="dk2"/>
              </a:solidFill>
              <a:latin typeface="Mulish"/>
              <a:ea typeface="Mulish"/>
              <a:cs typeface="Mulish"/>
              <a:sym typeface="Mulish"/>
            </a:endParaRPr>
          </a:p>
          <a:p>
            <a:pPr indent="-317500" lvl="0" marL="457200" rtl="0" algn="l">
              <a:spcBef>
                <a:spcPts val="0"/>
              </a:spcBef>
              <a:spcAft>
                <a:spcPts val="0"/>
              </a:spcAft>
              <a:buClr>
                <a:schemeClr val="dk2"/>
              </a:buClr>
              <a:buSzPts val="1400"/>
              <a:buFont typeface="Mulish"/>
              <a:buChar char="●"/>
            </a:pPr>
            <a:r>
              <a:rPr lang="en" u="sng">
                <a:solidFill>
                  <a:schemeClr val="hlink"/>
                </a:solidFill>
                <a:latin typeface="Mulish"/>
                <a:ea typeface="Mulish"/>
                <a:cs typeface="Mulish"/>
                <a:sym typeface="Mulish"/>
                <a:hlinkClick r:id="rId7"/>
              </a:rPr>
              <a:t>Getting and keeping a good credit history</a:t>
            </a:r>
            <a:endParaRPr>
              <a:solidFill>
                <a:schemeClr val="dk2"/>
              </a:solidFill>
              <a:latin typeface="Mulish"/>
              <a:ea typeface="Mulish"/>
              <a:cs typeface="Mulish"/>
              <a:sym typeface="Mulish"/>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