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Lst>
  <p:sldSz cy="10058400" cx="7772400"/>
  <p:notesSz cx="6858000" cy="9144000"/>
  <p:embeddedFontLst>
    <p:embeddedFont>
      <p:font typeface="Merriweather Sans"/>
      <p:regular r:id="rId14"/>
      <p:bold r:id="rId15"/>
      <p:italic r:id="rId16"/>
      <p:boldItalic r:id="rId17"/>
    </p:embeddedFont>
    <p:embeddedFont>
      <p:font typeface="Mulish"/>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C6F08A5-0713-49F2-9ED9-F130E46AD1FE}">
  <a:tblStyle styleId="{1C6F08A5-0713-49F2-9ED9-F130E46AD1F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ulish-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Mulish-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MerriweatherSans-bold.fntdata"/><Relationship Id="rId14" Type="http://schemas.openxmlformats.org/officeDocument/2006/relationships/font" Target="fonts/MerriweatherSans-regular.fntdata"/><Relationship Id="rId17" Type="http://schemas.openxmlformats.org/officeDocument/2006/relationships/font" Target="fonts/MerriweatherSans-boldItalic.fntdata"/><Relationship Id="rId16" Type="http://schemas.openxmlformats.org/officeDocument/2006/relationships/font" Target="fonts/MerriweatherSans-italic.fntdata"/><Relationship Id="rId5" Type="http://schemas.openxmlformats.org/officeDocument/2006/relationships/slideMaster" Target="slideMasters/slideMaster1.xml"/><Relationship Id="rId19" Type="http://schemas.openxmlformats.org/officeDocument/2006/relationships/font" Target="fonts/Mulish-bold.fntdata"/><Relationship Id="rId6" Type="http://schemas.openxmlformats.org/officeDocument/2006/relationships/notesMaster" Target="notesMasters/notesMaster1.xml"/><Relationship Id="rId18" Type="http://schemas.openxmlformats.org/officeDocument/2006/relationships/font" Target="fonts/Mulish-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e5154b8bd0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e5154b8bd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ead90ef6e3_0_1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ead90ef6e3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ead90ef6e3_0_2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ead90ef6e3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ead90ef6e3_0_3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ead90ef6e3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ead90ef6e3_0_4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ead90ef6e3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ead90ef6e3_0_8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ead90ef6e3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ead90ef6e3_0_10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ead90ef6e3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hyperlink" Target="https://files.consumerfinance.gov/f/documents/cfpb_your-money-your-goals_evaluate-prepaid-payroll-card_tool.pdf" TargetMode="External"/><Relationship Id="rId5" Type="http://schemas.openxmlformats.org/officeDocument/2006/relationships/hyperlink" Target="https://files.consumerfinance.gov/f/documents/cfpb_your-money-your-goals_evaluate-prepaid-payroll-card_tool.pdf" TargetMode="External"/><Relationship Id="rId6" Type="http://schemas.openxmlformats.org/officeDocument/2006/relationships/hyperlink" Target="https://files.consumerfinance.gov/f/documents/cfpb_your-money-your-goals_knowing-your-prepaid-card-rights_handout_2020-03.pdf" TargetMode="External"/><Relationship Id="rId7" Type="http://schemas.openxmlformats.org/officeDocument/2006/relationships/hyperlink" Target="https://files.consumerfinance.gov/f/documents/cfpb_your-money-your-goals_knowing-your-prepaid-card-rights_handout_2020-03.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a:t>
            </a:r>
            <a:r>
              <a:rPr b="1" lang="en" sz="1800">
                <a:solidFill>
                  <a:schemeClr val="lt1"/>
                </a:solidFill>
                <a:latin typeface="Mulish"/>
                <a:ea typeface="Mulish"/>
                <a:cs typeface="Mulish"/>
                <a:sym typeface="Mulish"/>
              </a:rPr>
              <a:t>                		       		 Lesson 10: Paying Bills</a:t>
            </a:r>
            <a:endParaRPr b="1" sz="1800">
              <a:solidFill>
                <a:schemeClr val="lt1"/>
              </a:solidFill>
              <a:latin typeface="Mulish"/>
              <a:ea typeface="Mulish"/>
              <a:cs typeface="Mulish"/>
              <a:sym typeface="Mulish"/>
            </a:endParaRPr>
          </a:p>
        </p:txBody>
      </p:sp>
      <p:sp>
        <p:nvSpPr>
          <p:cNvPr id="55" name="Google Shape;55;p13"/>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Should I Have a Bank </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Account?</a:t>
            </a:r>
            <a:endParaRPr b="1" sz="2400">
              <a:solidFill>
                <a:schemeClr val="dk2"/>
              </a:solidFill>
              <a:latin typeface="Merriweather Sans"/>
              <a:ea typeface="Merriweather Sans"/>
              <a:cs typeface="Merriweather Sans"/>
              <a:sym typeface="Merriweather Sans"/>
            </a:endParaRPr>
          </a:p>
        </p:txBody>
      </p:sp>
      <p:pic>
        <p:nvPicPr>
          <p:cNvPr id="56" name="Google Shape;56;p13"/>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57" name="Google Shape;57;p13"/>
          <p:cNvSpPr txBox="1"/>
          <p:nvPr/>
        </p:nvSpPr>
        <p:spPr>
          <a:xfrm>
            <a:off x="214500" y="1418200"/>
            <a:ext cx="5796900" cy="232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A bank or credit union checking and/or savings account can help you manage your income safely, securely, and conveniently. </a:t>
            </a:r>
            <a:endParaRPr>
              <a:solidFill>
                <a:schemeClr val="dk2"/>
              </a:solidFill>
              <a:latin typeface="Mulish"/>
              <a:ea typeface="Mulish"/>
              <a:cs typeface="Mulish"/>
              <a:sym typeface="Mulish"/>
            </a:endParaRPr>
          </a:p>
        </p:txBody>
      </p:sp>
      <p:sp>
        <p:nvSpPr>
          <p:cNvPr id="58" name="Google Shape;58;p13"/>
          <p:cNvSpPr txBox="1"/>
          <p:nvPr/>
        </p:nvSpPr>
        <p:spPr>
          <a:xfrm>
            <a:off x="214500" y="1965100"/>
            <a:ext cx="7441500" cy="169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2"/>
                </a:solidFill>
                <a:latin typeface="Mulish"/>
                <a:ea typeface="Mulish"/>
                <a:cs typeface="Mulish"/>
                <a:sym typeface="Mulish"/>
              </a:rPr>
              <a:t>Money handling services, such as check cashing offered with a bank account, may be less costly than a check-cashing service. A well-managed account will help you develop a record of paying bills and saving money to build a credit history. To build a positive credit history, you need to use your account carefully and correctly. Poor account use habits cost money. Use these statements to see if you are ready to have a bank account. </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a:p>
            <a:pPr indent="0" lvl="0" marL="0" rtl="0" algn="l">
              <a:spcBef>
                <a:spcPts val="0"/>
              </a:spcBef>
              <a:spcAft>
                <a:spcPts val="0"/>
              </a:spcAft>
              <a:buNone/>
            </a:pPr>
            <a:r>
              <a:rPr lang="en">
                <a:solidFill>
                  <a:schemeClr val="dk2"/>
                </a:solidFill>
                <a:latin typeface="Mulish"/>
                <a:ea typeface="Mulish"/>
                <a:cs typeface="Mulish"/>
                <a:sym typeface="Mulish"/>
              </a:rPr>
              <a:t>Respond to each statement below by placing a checkmark in the YES or NO column.</a:t>
            </a:r>
            <a:endParaRPr>
              <a:solidFill>
                <a:schemeClr val="dk2"/>
              </a:solidFill>
              <a:latin typeface="Mulish"/>
              <a:ea typeface="Mulish"/>
              <a:cs typeface="Mulish"/>
              <a:sym typeface="Mulish"/>
            </a:endParaRPr>
          </a:p>
        </p:txBody>
      </p:sp>
      <p:graphicFrame>
        <p:nvGraphicFramePr>
          <p:cNvPr id="59" name="Google Shape;59;p13"/>
          <p:cNvGraphicFramePr/>
          <p:nvPr/>
        </p:nvGraphicFramePr>
        <p:xfrm>
          <a:off x="202275" y="4067900"/>
          <a:ext cx="3000000" cy="3000000"/>
        </p:xfrm>
        <a:graphic>
          <a:graphicData uri="http://schemas.openxmlformats.org/drawingml/2006/table">
            <a:tbl>
              <a:tblPr>
                <a:noFill/>
                <a:tableStyleId>{1C6F08A5-0713-49F2-9ED9-F130E46AD1FE}</a:tableStyleId>
              </a:tblPr>
              <a:tblGrid>
                <a:gridCol w="726650"/>
                <a:gridCol w="782025"/>
                <a:gridCol w="5932825"/>
              </a:tblGrid>
              <a:tr h="381000">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Yes</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No</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t/>
                      </a:r>
                      <a:endParaRPr b="1">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have a source of income</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would deposit money in a timely manner</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would check my account balance monthly and confirm deposits have been made accurately </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would check my account balance monthly and confirm withdrawals are accurate and match my budget</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know the fees the bank will charge if I overdraft my account </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have the identification papers needed to open an account</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would not share my personal identification number (PIN)</a:t>
                      </a:r>
                      <a:endParaRPr>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 have a safe place to keep account </a:t>
                      </a:r>
                      <a:r>
                        <a:rPr lang="en">
                          <a:solidFill>
                            <a:schemeClr val="dk2"/>
                          </a:solidFill>
                          <a:latin typeface="Mulish"/>
                          <a:ea typeface="Mulish"/>
                          <a:cs typeface="Mulish"/>
                          <a:sym typeface="Mulish"/>
                        </a:rPr>
                        <a:t>information</a:t>
                      </a:r>
                      <a:r>
                        <a:rPr lang="en">
                          <a:solidFill>
                            <a:schemeClr val="dk2"/>
                          </a:solidFill>
                          <a:latin typeface="Mulish"/>
                          <a:ea typeface="Mulish"/>
                          <a:cs typeface="Mulish"/>
                          <a:sym typeface="Mulish"/>
                        </a:rPr>
                        <a:t> </a:t>
                      </a:r>
                      <a:endParaRPr>
                        <a:solidFill>
                          <a:schemeClr val="dk2"/>
                        </a:solidFill>
                        <a:latin typeface="Mulish"/>
                        <a:ea typeface="Mulish"/>
                        <a:cs typeface="Mulish"/>
                        <a:sym typeface="Mulish"/>
                      </a:endParaRPr>
                    </a:p>
                  </a:txBody>
                  <a:tcPr marT="91425" marB="91425" marR="91425" marL="91425"/>
                </a:tc>
              </a:tr>
            </a:tbl>
          </a:graphicData>
        </a:graphic>
      </p:graphicFrame>
      <p:sp>
        <p:nvSpPr>
          <p:cNvPr id="60" name="Google Shape;60;p13"/>
          <p:cNvSpPr txBox="1"/>
          <p:nvPr/>
        </p:nvSpPr>
        <p:spPr>
          <a:xfrm>
            <a:off x="140850" y="8387200"/>
            <a:ext cx="7490700" cy="12621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None/>
            </a:pPr>
            <a:r>
              <a:rPr lang="en">
                <a:solidFill>
                  <a:schemeClr val="dk2"/>
                </a:solidFill>
                <a:latin typeface="Mulish"/>
                <a:ea typeface="Mulish"/>
                <a:cs typeface="Mulish"/>
                <a:sym typeface="Mulish"/>
              </a:rPr>
              <a:t>Do I have any NO answers checked above? _____</a:t>
            </a:r>
            <a:endParaRPr>
              <a:solidFill>
                <a:schemeClr val="dk2"/>
              </a:solidFill>
              <a:latin typeface="Mulish"/>
              <a:ea typeface="Mulish"/>
              <a:cs typeface="Mulish"/>
              <a:sym typeface="Mulish"/>
            </a:endParaRPr>
          </a:p>
          <a:p>
            <a:pPr indent="0" lvl="0" marL="0" rtl="0" algn="l">
              <a:lnSpc>
                <a:spcPct val="200000"/>
              </a:lnSpc>
              <a:spcBef>
                <a:spcPts val="0"/>
              </a:spcBef>
              <a:spcAft>
                <a:spcPts val="0"/>
              </a:spcAft>
              <a:buNone/>
            </a:pPr>
            <a:r>
              <a:rPr lang="en">
                <a:solidFill>
                  <a:schemeClr val="dk2"/>
                </a:solidFill>
                <a:latin typeface="Mulish"/>
                <a:ea typeface="Mulish"/>
                <a:cs typeface="Mulish"/>
                <a:sym typeface="Mulish"/>
              </a:rPr>
              <a:t>Would I be able to change the NO </a:t>
            </a:r>
            <a:r>
              <a:rPr lang="en">
                <a:solidFill>
                  <a:schemeClr val="dk2"/>
                </a:solidFill>
                <a:latin typeface="Mulish"/>
                <a:ea typeface="Mulish"/>
                <a:cs typeface="Mulish"/>
                <a:sym typeface="Mulish"/>
              </a:rPr>
              <a:t>answers</a:t>
            </a:r>
            <a:r>
              <a:rPr lang="en">
                <a:solidFill>
                  <a:schemeClr val="dk2"/>
                </a:solidFill>
                <a:latin typeface="Mulish"/>
                <a:ea typeface="Mulish"/>
                <a:cs typeface="Mulish"/>
                <a:sym typeface="Mulish"/>
              </a:rPr>
              <a:t> to YES answers easily? </a:t>
            </a:r>
            <a:r>
              <a:rPr lang="en">
                <a:solidFill>
                  <a:schemeClr val="dk2"/>
                </a:solidFill>
                <a:latin typeface="Mulish"/>
                <a:ea typeface="Mulish"/>
                <a:cs typeface="Mulish"/>
                <a:sym typeface="Mulish"/>
              </a:rPr>
              <a:t>_____</a:t>
            </a:r>
            <a:endParaRPr>
              <a:solidFill>
                <a:schemeClr val="dk2"/>
              </a:solidFill>
              <a:latin typeface="Mulish"/>
              <a:ea typeface="Mulish"/>
              <a:cs typeface="Mulish"/>
              <a:sym typeface="Mulish"/>
            </a:endParaRPr>
          </a:p>
          <a:p>
            <a:pPr indent="0" lvl="0" marL="0" rtl="0" algn="l">
              <a:lnSpc>
                <a:spcPct val="200000"/>
              </a:lnSpc>
              <a:spcBef>
                <a:spcPts val="0"/>
              </a:spcBef>
              <a:spcAft>
                <a:spcPts val="0"/>
              </a:spcAft>
              <a:buNone/>
            </a:pPr>
            <a:r>
              <a:rPr lang="en">
                <a:solidFill>
                  <a:schemeClr val="dk2"/>
                </a:solidFill>
                <a:latin typeface="Mulish"/>
                <a:ea typeface="Mulish"/>
                <a:cs typeface="Mulish"/>
                <a:sym typeface="Mulish"/>
              </a:rPr>
              <a:t>I am ready! _____ I am not ready yet! _____</a:t>
            </a:r>
            <a:endParaRPr>
              <a:solidFill>
                <a:schemeClr val="dk2"/>
              </a:solidFill>
              <a:latin typeface="Mulish"/>
              <a:ea typeface="Mulish"/>
              <a:cs typeface="Mulish"/>
              <a:sym typeface="Mulish"/>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10: Paying Bills</a:t>
            </a:r>
            <a:endParaRPr b="1" sz="1800">
              <a:solidFill>
                <a:schemeClr val="lt1"/>
              </a:solidFill>
              <a:latin typeface="Mulish"/>
              <a:ea typeface="Mulish"/>
              <a:cs typeface="Mulish"/>
              <a:sym typeface="Mulish"/>
            </a:endParaRPr>
          </a:p>
        </p:txBody>
      </p:sp>
      <p:sp>
        <p:nvSpPr>
          <p:cNvPr id="66" name="Google Shape;66;p14"/>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Financial Products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That Meet Your Needs</a:t>
            </a:r>
            <a:endParaRPr b="1" sz="2400">
              <a:solidFill>
                <a:schemeClr val="dk2"/>
              </a:solidFill>
              <a:latin typeface="Merriweather Sans"/>
              <a:ea typeface="Merriweather Sans"/>
              <a:cs typeface="Merriweather Sans"/>
              <a:sym typeface="Merriweather Sans"/>
            </a:endParaRPr>
          </a:p>
        </p:txBody>
      </p:sp>
      <p:pic>
        <p:nvPicPr>
          <p:cNvPr id="67" name="Google Shape;67;p14"/>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68" name="Google Shape;68;p14"/>
          <p:cNvSpPr txBox="1"/>
          <p:nvPr/>
        </p:nvSpPr>
        <p:spPr>
          <a:xfrm>
            <a:off x="214500" y="1418200"/>
            <a:ext cx="57969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Think about why you want or need a financial product or service. Check the boxes of the goal(s) that are most important to you. Read more about the financial products and services that meet those needs and decide which might be the best for you.</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graphicFrame>
        <p:nvGraphicFramePr>
          <p:cNvPr id="69" name="Google Shape;69;p14"/>
          <p:cNvGraphicFramePr/>
          <p:nvPr/>
        </p:nvGraphicFramePr>
        <p:xfrm>
          <a:off x="214500" y="2474500"/>
          <a:ext cx="3000000" cy="3000000"/>
        </p:xfrm>
        <a:graphic>
          <a:graphicData uri="http://schemas.openxmlformats.org/drawingml/2006/table">
            <a:tbl>
              <a:tblPr>
                <a:noFill/>
                <a:tableStyleId>{1C6F08A5-0713-49F2-9ED9-F130E46AD1FE}</a:tableStyleId>
              </a:tblPr>
              <a:tblGrid>
                <a:gridCol w="3530450"/>
                <a:gridCol w="3911050"/>
              </a:tblGrid>
              <a:tr h="381000">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Goal</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Products to Consider</a:t>
                      </a:r>
                      <a:endParaRPr b="1">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a secure place to keep my money</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Certificate of deposit (CD)</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account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Savings account</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make purchases without having to carry cash or go into debt</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account (with linked debit card)</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a low-cost and easy way to pay and manage my bills</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Bill payment service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account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Money order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pay my bills online or from my mobile device</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Bill </a:t>
                      </a:r>
                      <a:r>
                        <a:rPr lang="en">
                          <a:solidFill>
                            <a:schemeClr val="dk2"/>
                          </a:solidFill>
                          <a:latin typeface="Mulish"/>
                          <a:ea typeface="Mulish"/>
                          <a:cs typeface="Mulish"/>
                          <a:sym typeface="Mulish"/>
                        </a:rPr>
                        <a:t>payment</a:t>
                      </a:r>
                      <a:r>
                        <a:rPr lang="en">
                          <a:solidFill>
                            <a:schemeClr val="dk2"/>
                          </a:solidFill>
                          <a:latin typeface="Mulish"/>
                          <a:ea typeface="Mulish"/>
                          <a:cs typeface="Mulish"/>
                          <a:sym typeface="Mulish"/>
                        </a:rPr>
                        <a:t> service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account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access to online or mobile banking (to do things like check my balance online or deposit a check with my phone)</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t>
                      </a:r>
                      <a:r>
                        <a:rPr lang="en">
                          <a:solidFill>
                            <a:schemeClr val="dk2"/>
                          </a:solidFill>
                          <a:latin typeface="Mulish"/>
                          <a:ea typeface="Mulish"/>
                          <a:cs typeface="Mulish"/>
                          <a:sym typeface="Mulish"/>
                        </a:rPr>
                        <a:t>account</a:t>
                      </a:r>
                      <a:r>
                        <a:rPr lang="en">
                          <a:solidFill>
                            <a:schemeClr val="dk2"/>
                          </a:solidFill>
                          <a:latin typeface="Mulish"/>
                          <a:ea typeface="Mulish"/>
                          <a:cs typeface="Mulish"/>
                          <a:sym typeface="Mulish"/>
                        </a:rPr>
                        <a:t>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my paycheck deposited directly into an account I can access</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account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Payroll card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Savings account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turn my paycheck into cash</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 cashing service</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Checking account</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Payroll card</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a:t>
                      </a:r>
                      <a:endParaRPr>
                        <a:solidFill>
                          <a:schemeClr val="dk2"/>
                        </a:solidFill>
                        <a:latin typeface="Mulish"/>
                        <a:ea typeface="Mulish"/>
                        <a:cs typeface="Mulish"/>
                        <a:sym typeface="Mulish"/>
                      </a:endParaRPr>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10: Paying Bills</a:t>
            </a:r>
            <a:endParaRPr b="1" sz="1800">
              <a:solidFill>
                <a:schemeClr val="lt1"/>
              </a:solidFill>
              <a:latin typeface="Mulish"/>
              <a:ea typeface="Mulish"/>
              <a:cs typeface="Mulish"/>
              <a:sym typeface="Mulish"/>
            </a:endParaRPr>
          </a:p>
        </p:txBody>
      </p:sp>
      <p:sp>
        <p:nvSpPr>
          <p:cNvPr id="75" name="Google Shape;75;p15"/>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Financial Products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That Meet Your Needs</a:t>
            </a:r>
            <a:endParaRPr b="1" sz="2400">
              <a:solidFill>
                <a:schemeClr val="dk2"/>
              </a:solidFill>
              <a:latin typeface="Merriweather Sans"/>
              <a:ea typeface="Merriweather Sans"/>
              <a:cs typeface="Merriweather Sans"/>
              <a:sym typeface="Merriweather Sans"/>
            </a:endParaRPr>
          </a:p>
        </p:txBody>
      </p:sp>
      <p:pic>
        <p:nvPicPr>
          <p:cNvPr id="76" name="Google Shape;76;p15"/>
          <p:cNvPicPr preferRelativeResize="0"/>
          <p:nvPr/>
        </p:nvPicPr>
        <p:blipFill>
          <a:blip r:embed="rId3">
            <a:alphaModFix/>
          </a:blip>
          <a:stretch>
            <a:fillRect/>
          </a:stretch>
        </p:blipFill>
        <p:spPr>
          <a:xfrm>
            <a:off x="6249725" y="1091400"/>
            <a:ext cx="1406225" cy="545700"/>
          </a:xfrm>
          <a:prstGeom prst="rect">
            <a:avLst/>
          </a:prstGeom>
          <a:noFill/>
          <a:ln>
            <a:noFill/>
          </a:ln>
        </p:spPr>
      </p:pic>
      <p:graphicFrame>
        <p:nvGraphicFramePr>
          <p:cNvPr id="77" name="Google Shape;77;p15"/>
          <p:cNvGraphicFramePr/>
          <p:nvPr/>
        </p:nvGraphicFramePr>
        <p:xfrm>
          <a:off x="214500" y="1994125"/>
          <a:ext cx="3000000" cy="3000000"/>
        </p:xfrm>
        <a:graphic>
          <a:graphicData uri="http://schemas.openxmlformats.org/drawingml/2006/table">
            <a:tbl>
              <a:tblPr>
                <a:noFill/>
                <a:tableStyleId>{1C6F08A5-0713-49F2-9ED9-F130E46AD1FE}</a:tableStyleId>
              </a:tblPr>
              <a:tblGrid>
                <a:gridCol w="3530450"/>
                <a:gridCol w="3911050"/>
              </a:tblGrid>
              <a:tr h="381000">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Goal</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Products to Consider</a:t>
                      </a:r>
                      <a:endParaRPr b="1">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build up savings</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Certificate of Deposit (CD)</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Prepaid card (with savings wallet feature)</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Savings account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save for education and training for myself or my child</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529 Plan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buy a car</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Auto loan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buy a house </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Mortgage</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get a small loan quickly</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Auto title loan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Credit card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Pawn loan</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Payday loan</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build my credit history</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Auto loan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Credit builder loan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Credit card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Mortgage</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Secured credit card </a:t>
                      </a:r>
                      <a:endParaRPr>
                        <a:solidFill>
                          <a:schemeClr val="dk2"/>
                        </a:solidFill>
                        <a:latin typeface="Mulish"/>
                        <a:ea typeface="Mulish"/>
                        <a:cs typeface="Mulish"/>
                        <a:sym typeface="Mulish"/>
                      </a:endParaRPr>
                    </a:p>
                  </a:txBody>
                  <a:tcPr marT="91425" marB="91425" marR="91425" marL="91425"/>
                </a:tc>
              </a:tr>
              <a:tr h="3810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 want to send money to someone</a:t>
                      </a:r>
                      <a:endParaRPr>
                        <a:solidFill>
                          <a:schemeClr val="dk2"/>
                        </a:solidFill>
                        <a:latin typeface="Mulish"/>
                        <a:ea typeface="Mulish"/>
                        <a:cs typeface="Mulish"/>
                        <a:sym typeface="Mulish"/>
                      </a:endParaRPr>
                    </a:p>
                  </a:txBody>
                  <a:tcPr marT="91425" marB="91425" marR="91425" marL="91425"/>
                </a:tc>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Money or wire transfer service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Peer-to-peer transfer service (Venmo, Paypal, etc)</a:t>
                      </a:r>
                      <a:endParaRPr>
                        <a:solidFill>
                          <a:schemeClr val="dk2"/>
                        </a:solidFill>
                        <a:latin typeface="Mulish"/>
                        <a:ea typeface="Mulish"/>
                        <a:cs typeface="Mulish"/>
                        <a:sym typeface="Mulish"/>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10: Paying Bills</a:t>
            </a:r>
            <a:endParaRPr b="1" sz="1800">
              <a:solidFill>
                <a:schemeClr val="lt1"/>
              </a:solidFill>
              <a:latin typeface="Mulish"/>
              <a:ea typeface="Mulish"/>
              <a:cs typeface="Mulish"/>
              <a:sym typeface="Mulish"/>
            </a:endParaRPr>
          </a:p>
        </p:txBody>
      </p:sp>
      <p:sp>
        <p:nvSpPr>
          <p:cNvPr id="83" name="Google Shape;83;p16"/>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Shopping for Bank	</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Services</a:t>
            </a:r>
            <a:endParaRPr b="1" sz="2400">
              <a:solidFill>
                <a:schemeClr val="dk2"/>
              </a:solidFill>
              <a:latin typeface="Merriweather Sans"/>
              <a:ea typeface="Merriweather Sans"/>
              <a:cs typeface="Merriweather Sans"/>
              <a:sym typeface="Merriweather Sans"/>
            </a:endParaRPr>
          </a:p>
        </p:txBody>
      </p:sp>
      <p:pic>
        <p:nvPicPr>
          <p:cNvPr id="84" name="Google Shape;84;p16"/>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85" name="Google Shape;85;p16"/>
          <p:cNvSpPr txBox="1"/>
          <p:nvPr/>
        </p:nvSpPr>
        <p:spPr>
          <a:xfrm>
            <a:off x="214500" y="1418200"/>
            <a:ext cx="57969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Think about why you want or need a financial product or service. Check the boxes of the goal(s) that are most important to you. Read more about the financial products and services that meet those needs and decide which might be the best for you.</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graphicFrame>
        <p:nvGraphicFramePr>
          <p:cNvPr id="86" name="Google Shape;86;p16"/>
          <p:cNvGraphicFramePr/>
          <p:nvPr/>
        </p:nvGraphicFramePr>
        <p:xfrm>
          <a:off x="165450" y="2568400"/>
          <a:ext cx="3000000" cy="3000000"/>
        </p:xfrm>
        <a:graphic>
          <a:graphicData uri="http://schemas.openxmlformats.org/drawingml/2006/table">
            <a:tbl>
              <a:tblPr>
                <a:noFill/>
                <a:tableStyleId>{1C6F08A5-0713-49F2-9ED9-F130E46AD1FE}</a:tableStyleId>
              </a:tblPr>
              <a:tblGrid>
                <a:gridCol w="5510100"/>
                <a:gridCol w="1931400"/>
              </a:tblGrid>
              <a:tr h="280725">
                <a:tc gridSpan="2">
                  <a:txBody>
                    <a:bodyPr/>
                    <a:lstStyle/>
                    <a:p>
                      <a:pPr indent="0" lvl="0" marL="0" rtl="0" algn="l">
                        <a:spcBef>
                          <a:spcPts val="0"/>
                        </a:spcBef>
                        <a:spcAft>
                          <a:spcPts val="0"/>
                        </a:spcAft>
                        <a:buNone/>
                      </a:pPr>
                      <a:r>
                        <a:rPr b="1" lang="en">
                          <a:solidFill>
                            <a:schemeClr val="dk2"/>
                          </a:solidFill>
                          <a:latin typeface="Mulish"/>
                          <a:ea typeface="Mulish"/>
                          <a:cs typeface="Mulish"/>
                          <a:sym typeface="Mulish"/>
                        </a:rPr>
                        <a:t>Name of Bank or Credit Union:</a:t>
                      </a:r>
                      <a:endParaRPr b="1">
                        <a:solidFill>
                          <a:schemeClr val="dk2"/>
                        </a:solidFill>
                        <a:latin typeface="Mulish"/>
                        <a:ea typeface="Mulish"/>
                        <a:cs typeface="Mulish"/>
                        <a:sym typeface="Mulish"/>
                      </a:endParaRPr>
                    </a:p>
                  </a:txBody>
                  <a:tcPr marT="0" marB="0" marR="91425" marL="91425"/>
                </a:tc>
                <a:tc hMerge="1"/>
              </a:tr>
              <a:tr h="280725">
                <a:tc gridSpan="2">
                  <a:txBody>
                    <a:bodyPr/>
                    <a:lstStyle/>
                    <a:p>
                      <a:pPr indent="0" lvl="0" marL="0" rtl="0" algn="l">
                        <a:spcBef>
                          <a:spcPts val="0"/>
                        </a:spcBef>
                        <a:spcAft>
                          <a:spcPts val="0"/>
                        </a:spcAft>
                        <a:buNone/>
                      </a:pPr>
                      <a:r>
                        <a:rPr b="1" lang="en">
                          <a:solidFill>
                            <a:schemeClr val="dk2"/>
                          </a:solidFill>
                          <a:latin typeface="Mulish"/>
                          <a:ea typeface="Mulish"/>
                          <a:cs typeface="Mulish"/>
                          <a:sym typeface="Mulish"/>
                        </a:rPr>
                        <a:t>Checking Account</a:t>
                      </a:r>
                      <a:endParaRPr b="1">
                        <a:solidFill>
                          <a:schemeClr val="dk2"/>
                        </a:solidFill>
                        <a:latin typeface="Mulish"/>
                        <a:ea typeface="Mulish"/>
                        <a:cs typeface="Mulish"/>
                        <a:sym typeface="Mulish"/>
                      </a:endParaRPr>
                    </a:p>
                  </a:txBody>
                  <a:tcPr marT="0" marB="0" marR="91425" marL="91425">
                    <a:solidFill>
                      <a:srgbClr val="D9D9D9"/>
                    </a:solidFill>
                  </a:tcPr>
                </a:tc>
                <a:tc hMerge="1"/>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Opening deposit needed</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Minimum balance needed</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Monthly service fee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Check printing cost (how many?)</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Overdraft fee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Overdraft protection cost</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gridSpan="2">
                  <a:txBody>
                    <a:bodyPr/>
                    <a:lstStyle/>
                    <a:p>
                      <a:pPr indent="0" lvl="0" marL="0" rtl="0" algn="l">
                        <a:spcBef>
                          <a:spcPts val="0"/>
                        </a:spcBef>
                        <a:spcAft>
                          <a:spcPts val="0"/>
                        </a:spcAft>
                        <a:buNone/>
                      </a:pPr>
                      <a:r>
                        <a:rPr b="1" lang="en">
                          <a:solidFill>
                            <a:schemeClr val="dk2"/>
                          </a:solidFill>
                          <a:latin typeface="Mulish"/>
                          <a:ea typeface="Mulish"/>
                          <a:cs typeface="Mulish"/>
                          <a:sym typeface="Mulish"/>
                        </a:rPr>
                        <a:t>Interest Earning Account </a:t>
                      </a:r>
                      <a:endParaRPr b="1">
                        <a:solidFill>
                          <a:schemeClr val="dk2"/>
                        </a:solidFill>
                        <a:latin typeface="Mulish"/>
                        <a:ea typeface="Mulish"/>
                        <a:cs typeface="Mulish"/>
                        <a:sym typeface="Mulish"/>
                      </a:endParaRPr>
                    </a:p>
                  </a:txBody>
                  <a:tcPr marT="0" marB="0" marR="91425" marL="91425">
                    <a:solidFill>
                      <a:srgbClr val="D9D9D9"/>
                    </a:solidFill>
                  </a:tcPr>
                </a:tc>
                <a:tc hMerge="1"/>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Minimum balance required</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Monthly service fee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Interest rate paid/APR</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gridSpan="2">
                  <a:txBody>
                    <a:bodyPr/>
                    <a:lstStyle/>
                    <a:p>
                      <a:pPr indent="0" lvl="0" marL="0" rtl="0" algn="l">
                        <a:spcBef>
                          <a:spcPts val="0"/>
                        </a:spcBef>
                        <a:spcAft>
                          <a:spcPts val="0"/>
                        </a:spcAft>
                        <a:buNone/>
                      </a:pPr>
                      <a:r>
                        <a:rPr b="1" lang="en">
                          <a:solidFill>
                            <a:schemeClr val="dk2"/>
                          </a:solidFill>
                          <a:latin typeface="Mulish"/>
                          <a:ea typeface="Mulish"/>
                          <a:cs typeface="Mulish"/>
                          <a:sym typeface="Mulish"/>
                        </a:rPr>
                        <a:t>ATMs (Automated Teller Machines)</a:t>
                      </a:r>
                      <a:endParaRPr b="1">
                        <a:solidFill>
                          <a:schemeClr val="dk2"/>
                        </a:solidFill>
                        <a:latin typeface="Mulish"/>
                        <a:ea typeface="Mulish"/>
                        <a:cs typeface="Mulish"/>
                        <a:sym typeface="Mulish"/>
                      </a:endParaRPr>
                    </a:p>
                  </a:txBody>
                  <a:tcPr marT="0" marB="0" marR="91425" marL="91425">
                    <a:solidFill>
                      <a:srgbClr val="D9D9D9"/>
                    </a:solidFill>
                  </a:tcPr>
                </a:tc>
                <a:tc hMerge="1"/>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ATM locations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Withdrawal</a:t>
                      </a:r>
                      <a:r>
                        <a:rPr lang="en">
                          <a:solidFill>
                            <a:schemeClr val="dk2"/>
                          </a:solidFill>
                          <a:latin typeface="Mulish"/>
                          <a:ea typeface="Mulish"/>
                          <a:cs typeface="Mulish"/>
                          <a:sym typeface="Mulish"/>
                        </a:rPr>
                        <a:t> fees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gridSpan="2">
                  <a:txBody>
                    <a:bodyPr/>
                    <a:lstStyle/>
                    <a:p>
                      <a:pPr indent="0" lvl="0" marL="0" rtl="0" algn="l">
                        <a:spcBef>
                          <a:spcPts val="0"/>
                        </a:spcBef>
                        <a:spcAft>
                          <a:spcPts val="0"/>
                        </a:spcAft>
                        <a:buNone/>
                      </a:pPr>
                      <a:r>
                        <a:rPr b="1" lang="en">
                          <a:solidFill>
                            <a:schemeClr val="dk2"/>
                          </a:solidFill>
                          <a:latin typeface="Mulish"/>
                          <a:ea typeface="Mulish"/>
                          <a:cs typeface="Mulish"/>
                          <a:sym typeface="Mulish"/>
                        </a:rPr>
                        <a:t>Account Services</a:t>
                      </a:r>
                      <a:endParaRPr b="1">
                        <a:solidFill>
                          <a:schemeClr val="dk2"/>
                        </a:solidFill>
                        <a:latin typeface="Mulish"/>
                        <a:ea typeface="Mulish"/>
                        <a:cs typeface="Mulish"/>
                        <a:sym typeface="Mulish"/>
                      </a:endParaRPr>
                    </a:p>
                  </a:txBody>
                  <a:tcPr marT="0" marB="0" marR="91425" marL="91425">
                    <a:solidFill>
                      <a:srgbClr val="D9D9D9"/>
                    </a:solidFill>
                  </a:tcPr>
                </a:tc>
                <a:tc hMerge="1"/>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Direct deposit</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Check or cash card fees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Lost check or cash card fees </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Money order cost</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Cashier’s check fee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Remittance fee (sending money abroad, which countries?)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Bill paying or online banking fees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Account </a:t>
                      </a:r>
                      <a:r>
                        <a:rPr lang="en">
                          <a:solidFill>
                            <a:schemeClr val="dk2"/>
                          </a:solidFill>
                          <a:latin typeface="Mulish"/>
                          <a:ea typeface="Mulish"/>
                          <a:cs typeface="Mulish"/>
                          <a:sym typeface="Mulish"/>
                        </a:rPr>
                        <a:t>statement</a:t>
                      </a:r>
                      <a:r>
                        <a:rPr lang="en">
                          <a:solidFill>
                            <a:schemeClr val="dk2"/>
                          </a:solidFill>
                          <a:latin typeface="Mulish"/>
                          <a:ea typeface="Mulish"/>
                          <a:cs typeface="Mulish"/>
                          <a:sym typeface="Mulish"/>
                        </a:rPr>
                        <a:t> balancing fee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Electronic Transfer Account (ETA) (for government payments)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10: Paying Bills</a:t>
            </a:r>
            <a:endParaRPr b="1" sz="1800">
              <a:solidFill>
                <a:schemeClr val="lt1"/>
              </a:solidFill>
              <a:latin typeface="Mulish"/>
              <a:ea typeface="Mulish"/>
              <a:cs typeface="Mulish"/>
              <a:sym typeface="Mulish"/>
            </a:endParaRPr>
          </a:p>
        </p:txBody>
      </p:sp>
      <p:sp>
        <p:nvSpPr>
          <p:cNvPr id="92" name="Google Shape;92;p17"/>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Opening an Account</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p:txBody>
      </p:sp>
      <p:pic>
        <p:nvPicPr>
          <p:cNvPr id="93" name="Google Shape;93;p17"/>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94" name="Google Shape;94;p17"/>
          <p:cNvSpPr txBox="1"/>
          <p:nvPr/>
        </p:nvSpPr>
        <p:spPr>
          <a:xfrm>
            <a:off x="214500" y="1091400"/>
            <a:ext cx="57969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a:t>
            </a:r>
            <a:r>
              <a:rPr lang="en">
                <a:solidFill>
                  <a:schemeClr val="dk2"/>
                </a:solidFill>
                <a:latin typeface="Mulish"/>
                <a:ea typeface="Mulish"/>
                <a:cs typeface="Mulish"/>
                <a:sym typeface="Mulish"/>
              </a:rPr>
              <a:t>Review the items you need to open the account and check them off as you gather them. Write down any questions you have. Get answers to all the questions listed to make sure you're aware of the terms, costs, and limitations of the account.</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graphicFrame>
        <p:nvGraphicFramePr>
          <p:cNvPr id="95" name="Google Shape;95;p17"/>
          <p:cNvGraphicFramePr/>
          <p:nvPr/>
        </p:nvGraphicFramePr>
        <p:xfrm>
          <a:off x="165450" y="2416850"/>
          <a:ext cx="3000000" cy="3000000"/>
        </p:xfrm>
        <a:graphic>
          <a:graphicData uri="http://schemas.openxmlformats.org/drawingml/2006/table">
            <a:tbl>
              <a:tblPr>
                <a:noFill/>
                <a:tableStyleId>{1C6F08A5-0713-49F2-9ED9-F130E46AD1FE}</a:tableStyleId>
              </a:tblPr>
              <a:tblGrid>
                <a:gridCol w="4927875"/>
                <a:gridCol w="2513625"/>
              </a:tblGrid>
              <a:tr h="280725">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WHAT I NEED TO OPEN AN ACCOUNT</a:t>
                      </a:r>
                      <a:endParaRPr b="1">
                        <a:solidFill>
                          <a:schemeClr val="dk2"/>
                        </a:solidFill>
                        <a:latin typeface="Mulish"/>
                        <a:ea typeface="Mulish"/>
                        <a:cs typeface="Mulish"/>
                        <a:sym typeface="Mulish"/>
                      </a:endParaRPr>
                    </a:p>
                  </a:txBody>
                  <a:tcPr marT="0" marB="0" marR="91425" marL="91425">
                    <a:solidFill>
                      <a:srgbClr val="D9D9D9"/>
                    </a:solidFill>
                  </a:tcPr>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QUESTIONS I HAVE</a:t>
                      </a:r>
                      <a:endParaRPr b="1">
                        <a:solidFill>
                          <a:schemeClr val="dk2"/>
                        </a:solidFill>
                        <a:latin typeface="Mulish"/>
                        <a:ea typeface="Mulish"/>
                        <a:cs typeface="Mulish"/>
                        <a:sym typeface="Mulish"/>
                      </a:endParaRPr>
                    </a:p>
                  </a:txBody>
                  <a:tcPr marT="0" marB="0" marR="91425" marL="91425">
                    <a:solidFill>
                      <a:srgbClr val="D9D9D9"/>
                    </a:solidFill>
                  </a:tcPr>
                </a:tc>
              </a:tr>
              <a:tr h="280725">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 picture ID issued by a state, or the U.S. or foreign government (check which foreign IDs your bank or credit union accepts)</a:t>
                      </a:r>
                      <a:endParaRPr>
                        <a:solidFill>
                          <a:schemeClr val="dk2"/>
                        </a:solidFill>
                        <a:latin typeface="Mulish"/>
                        <a:ea typeface="Mulish"/>
                        <a:cs typeface="Mulish"/>
                        <a:sym typeface="Mulish"/>
                      </a:endParaRPr>
                    </a:p>
                  </a:txBody>
                  <a:tcPr marT="0" marB="0" marR="91425" marL="91425"/>
                </a:tc>
                <a:tc>
                  <a:txBody>
                    <a:bodyPr/>
                    <a:lstStyle/>
                    <a:p>
                      <a:pPr indent="0" lvl="0" marL="0" rtl="0" algn="ctr">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One of these second forms of identification</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Social Security card</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Birth certificate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Bill </a:t>
                      </a:r>
                      <a:r>
                        <a:rPr lang="en">
                          <a:solidFill>
                            <a:schemeClr val="dk2"/>
                          </a:solidFill>
                          <a:latin typeface="Mulish"/>
                          <a:ea typeface="Mulish"/>
                          <a:cs typeface="Mulish"/>
                          <a:sym typeface="Mulish"/>
                        </a:rPr>
                        <a:t>with</a:t>
                      </a:r>
                      <a:r>
                        <a:rPr lang="en">
                          <a:solidFill>
                            <a:schemeClr val="dk2"/>
                          </a:solidFill>
                          <a:latin typeface="Mulish"/>
                          <a:ea typeface="Mulish"/>
                          <a:cs typeface="Mulish"/>
                          <a:sym typeface="Mulish"/>
                        </a:rPr>
                        <a:t> your name and address on it</a:t>
                      </a:r>
                      <a:endParaRPr>
                        <a:solidFill>
                          <a:schemeClr val="dk2"/>
                        </a:solidFill>
                        <a:latin typeface="Mulish"/>
                        <a:ea typeface="Mulish"/>
                        <a:cs typeface="Mulish"/>
                        <a:sym typeface="Mulish"/>
                      </a:endParaRPr>
                    </a:p>
                  </a:txBody>
                  <a:tcPr marT="0" marB="0" marR="91425" marL="91425"/>
                </a:tc>
                <a:tc>
                  <a:txBody>
                    <a:bodyPr/>
                    <a:lstStyle/>
                    <a:p>
                      <a:pPr indent="0" lvl="0" marL="0" rtl="0" algn="ctr">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Your Social Security number or ITIN (Individual Taxpayer Identification Number from the IRS); if you don’t have one, you may only be able to open a no-interest account </a:t>
                      </a:r>
                      <a:endParaRPr>
                        <a:solidFill>
                          <a:schemeClr val="dk2"/>
                        </a:solidFill>
                        <a:latin typeface="Mulish"/>
                        <a:ea typeface="Mulish"/>
                        <a:cs typeface="Mulish"/>
                        <a:sym typeface="Mulish"/>
                      </a:endParaRPr>
                    </a:p>
                  </a:txBody>
                  <a:tcPr marT="0" marB="0" marR="91425" marL="91425"/>
                </a:tc>
                <a:tc>
                  <a:txBody>
                    <a:bodyPr/>
                    <a:lstStyle/>
                    <a:p>
                      <a:pPr indent="0" lvl="0" marL="0" rtl="0" algn="ctr">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Money to put into the account </a:t>
                      </a:r>
                      <a:endParaRPr>
                        <a:solidFill>
                          <a:schemeClr val="dk2"/>
                        </a:solidFill>
                        <a:latin typeface="Mulish"/>
                        <a:ea typeface="Mulish"/>
                        <a:cs typeface="Mulish"/>
                        <a:sym typeface="Mulish"/>
                      </a:endParaRPr>
                    </a:p>
                  </a:txBody>
                  <a:tcPr marT="0" marB="0" marR="91425" marL="91425"/>
                </a:tc>
                <a:tc>
                  <a:txBody>
                    <a:bodyPr/>
                    <a:lstStyle/>
                    <a:p>
                      <a:pPr indent="0" lvl="0" marL="0" rtl="0" algn="ctr">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QUESTIONS I CAN ASK THE BANK OR CREDIT UNION</a:t>
                      </a:r>
                      <a:endParaRPr b="1">
                        <a:solidFill>
                          <a:schemeClr val="dk2"/>
                        </a:solidFill>
                        <a:latin typeface="Mulish"/>
                        <a:ea typeface="Mulish"/>
                        <a:cs typeface="Mulish"/>
                        <a:sym typeface="Mulish"/>
                      </a:endParaRPr>
                    </a:p>
                  </a:txBody>
                  <a:tcPr marT="0" marB="0" marR="91425" marL="91425">
                    <a:solidFill>
                      <a:srgbClr val="D9D9D9"/>
                    </a:solidFill>
                  </a:tcPr>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RESPONSES</a:t>
                      </a:r>
                      <a:r>
                        <a:rPr lang="en">
                          <a:solidFill>
                            <a:schemeClr val="dk2"/>
                          </a:solidFill>
                          <a:latin typeface="Mulish"/>
                          <a:ea typeface="Mulish"/>
                          <a:cs typeface="Mulish"/>
                          <a:sym typeface="Mulish"/>
                        </a:rPr>
                        <a:t> </a:t>
                      </a:r>
                      <a:endParaRPr>
                        <a:solidFill>
                          <a:schemeClr val="dk2"/>
                        </a:solidFill>
                        <a:latin typeface="Mulish"/>
                        <a:ea typeface="Mulish"/>
                        <a:cs typeface="Mulish"/>
                        <a:sym typeface="Mulish"/>
                      </a:endParaRPr>
                    </a:p>
                  </a:txBody>
                  <a:tcPr marT="0" marB="0" marR="91425" marL="91425">
                    <a:solidFill>
                      <a:srgbClr val="D9D9D9"/>
                    </a:solidFill>
                  </a:tcPr>
                </a:tc>
              </a:tr>
              <a:tr h="280725">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Is there a monthly fee? If so, how much is it and can it be waived?</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280725">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Is direct deposit available?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Do I </a:t>
                      </a:r>
                      <a:r>
                        <a:rPr lang="en">
                          <a:solidFill>
                            <a:schemeClr val="dk2"/>
                          </a:solidFill>
                          <a:latin typeface="Mulish"/>
                          <a:ea typeface="Mulish"/>
                          <a:cs typeface="Mulish"/>
                          <a:sym typeface="Mulish"/>
                        </a:rPr>
                        <a:t>have</a:t>
                      </a:r>
                      <a:r>
                        <a:rPr lang="en">
                          <a:solidFill>
                            <a:schemeClr val="dk2"/>
                          </a:solidFill>
                          <a:latin typeface="Mulish"/>
                          <a:ea typeface="Mulish"/>
                          <a:cs typeface="Mulish"/>
                          <a:sym typeface="Mulish"/>
                        </a:rPr>
                        <a:t> to pay for checks?</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Are there per-check or transaction fees? How much are they?</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Are there convenient, free ATMs located near where I live, work or shop?</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Is there access to online bill paying services? What’s the cost to use?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What happens if I try to spend or withdraw more money than I have in my account (overdraft)?</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Are there alerts when my balance gets low?</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r h="367100">
                <a:tc>
                  <a:txBody>
                    <a:bodyPr/>
                    <a:lstStyle/>
                    <a:p>
                      <a:pPr indent="-317500" lvl="0" marL="457200" rtl="0" algn="l">
                        <a:spcBef>
                          <a:spcPts val="0"/>
                        </a:spcBef>
                        <a:spcAft>
                          <a:spcPts val="0"/>
                        </a:spcAft>
                        <a:buClr>
                          <a:schemeClr val="dk2"/>
                        </a:buClr>
                        <a:buSzPts val="1400"/>
                        <a:buFont typeface="Mulish"/>
                        <a:buChar char="❏"/>
                      </a:pPr>
                      <a:r>
                        <a:rPr lang="en">
                          <a:solidFill>
                            <a:schemeClr val="dk2"/>
                          </a:solidFill>
                          <a:latin typeface="Mulish"/>
                          <a:ea typeface="Mulish"/>
                          <a:cs typeface="Mulish"/>
                          <a:sym typeface="Mulish"/>
                        </a:rPr>
                        <a:t>Will I earn any interest on the money in the account? What is the interest rate?</a:t>
                      </a:r>
                      <a:endParaRPr>
                        <a:solidFill>
                          <a:schemeClr val="dk2"/>
                        </a:solidFill>
                        <a:latin typeface="Mulish"/>
                        <a:ea typeface="Mulish"/>
                        <a:cs typeface="Mulish"/>
                        <a:sym typeface="Mulish"/>
                      </a:endParaRPr>
                    </a:p>
                  </a:txBody>
                  <a:tcPr marT="0" marB="0"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0" marB="0"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10: Paying Bills</a:t>
            </a:r>
            <a:endParaRPr b="1" sz="1800">
              <a:solidFill>
                <a:schemeClr val="lt1"/>
              </a:solidFill>
              <a:latin typeface="Mulish"/>
              <a:ea typeface="Mulish"/>
              <a:cs typeface="Mulish"/>
              <a:sym typeface="Mulish"/>
            </a:endParaRPr>
          </a:p>
        </p:txBody>
      </p:sp>
      <p:sp>
        <p:nvSpPr>
          <p:cNvPr id="101" name="Google Shape;101;p18"/>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Deposit &amp; Check</a:t>
            </a:r>
            <a:r>
              <a:rPr b="1" lang="en" sz="2400">
                <a:solidFill>
                  <a:schemeClr val="dk2"/>
                </a:solidFill>
                <a:latin typeface="Merriweather Sans"/>
                <a:ea typeface="Merriweather Sans"/>
                <a:cs typeface="Merriweather Sans"/>
                <a:sym typeface="Merriweather Sans"/>
              </a:rPr>
              <a:t>	       </a:t>
            </a:r>
            <a:r>
              <a:rPr b="1" lang="en" sz="2400">
                <a:solidFill>
                  <a:schemeClr val="dk2"/>
                </a:solidFill>
                <a:latin typeface="Merriweather Sans"/>
                <a:ea typeface="Merriweather Sans"/>
                <a:cs typeface="Merriweather Sans"/>
                <a:sym typeface="Merriweather Sans"/>
              </a:rPr>
              <a:t>	      </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Practice</a:t>
            </a:r>
            <a:endParaRPr b="1" sz="2400">
              <a:solidFill>
                <a:schemeClr val="dk2"/>
              </a:solidFill>
              <a:latin typeface="Merriweather Sans"/>
              <a:ea typeface="Merriweather Sans"/>
              <a:cs typeface="Merriweather Sans"/>
              <a:sym typeface="Merriweather Sans"/>
            </a:endParaRPr>
          </a:p>
        </p:txBody>
      </p:sp>
      <p:pic>
        <p:nvPicPr>
          <p:cNvPr id="102" name="Google Shape;102;p18"/>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103" name="Google Shape;103;p18"/>
          <p:cNvSpPr txBox="1"/>
          <p:nvPr/>
        </p:nvSpPr>
        <p:spPr>
          <a:xfrm>
            <a:off x="214500" y="1366713"/>
            <a:ext cx="5796900" cy="65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Practice making a deposit and writing a check using the information below. </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sp>
        <p:nvSpPr>
          <p:cNvPr id="104" name="Google Shape;104;p18"/>
          <p:cNvSpPr/>
          <p:nvPr/>
        </p:nvSpPr>
        <p:spPr>
          <a:xfrm>
            <a:off x="606975" y="3161038"/>
            <a:ext cx="6438000" cy="28584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aphicFrame>
        <p:nvGraphicFramePr>
          <p:cNvPr id="105" name="Google Shape;105;p18"/>
          <p:cNvGraphicFramePr/>
          <p:nvPr/>
        </p:nvGraphicFramePr>
        <p:xfrm>
          <a:off x="4511625" y="3292150"/>
          <a:ext cx="3000000" cy="3000000"/>
        </p:xfrm>
        <a:graphic>
          <a:graphicData uri="http://schemas.openxmlformats.org/drawingml/2006/table">
            <a:tbl>
              <a:tblPr>
                <a:noFill/>
                <a:tableStyleId>{1C6F08A5-0713-49F2-9ED9-F130E46AD1FE}</a:tableStyleId>
              </a:tblPr>
              <a:tblGrid>
                <a:gridCol w="1062625"/>
                <a:gridCol w="437150"/>
                <a:gridCol w="390575"/>
                <a:gridCol w="390575"/>
              </a:tblGrid>
              <a:tr h="295750">
                <a:tc>
                  <a:txBody>
                    <a:bodyPr/>
                    <a:lstStyle/>
                    <a:p>
                      <a:pPr indent="0" lvl="0" marL="0" rtl="0" algn="l">
                        <a:spcBef>
                          <a:spcPts val="0"/>
                        </a:spcBef>
                        <a:spcAft>
                          <a:spcPts val="0"/>
                        </a:spcAft>
                        <a:buNone/>
                      </a:pPr>
                      <a:r>
                        <a:rPr b="1" lang="en" sz="1200"/>
                        <a:t>Cash</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rPr b="1" lang="en" sz="1200"/>
                        <a:t>Checks</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rPr b="1" lang="en" sz="1200"/>
                        <a:t>Total from other side</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rPr b="1" lang="en" sz="1200"/>
                        <a:t>Subtotal</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rPr b="1" lang="en" sz="1200"/>
                        <a:t>Less cash</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r h="295750">
                <a:tc>
                  <a:txBody>
                    <a:bodyPr/>
                    <a:lstStyle/>
                    <a:p>
                      <a:pPr indent="0" lvl="0" marL="0" rtl="0" algn="l">
                        <a:spcBef>
                          <a:spcPts val="0"/>
                        </a:spcBef>
                        <a:spcAft>
                          <a:spcPts val="0"/>
                        </a:spcAft>
                        <a:buNone/>
                      </a:pPr>
                      <a:r>
                        <a:rPr b="1" lang="en" sz="1200"/>
                        <a:t>Total</a:t>
                      </a:r>
                      <a:endParaRPr b="1" sz="1200"/>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c>
                  <a:txBody>
                    <a:bodyPr/>
                    <a:lstStyle/>
                    <a:p>
                      <a:pPr indent="0" lvl="0" marL="0" rtl="0" algn="l">
                        <a:spcBef>
                          <a:spcPts val="0"/>
                        </a:spcBef>
                        <a:spcAft>
                          <a:spcPts val="0"/>
                        </a:spcAft>
                        <a:buNone/>
                      </a:pPr>
                      <a:r>
                        <a:t/>
                      </a:r>
                      <a:endParaRPr/>
                    </a:p>
                  </a:txBody>
                  <a:tcPr marT="91425" marB="0" marR="91425" marL="91425"/>
                </a:tc>
              </a:tr>
            </a:tbl>
          </a:graphicData>
        </a:graphic>
      </p:graphicFrame>
      <p:sp>
        <p:nvSpPr>
          <p:cNvPr id="106" name="Google Shape;106;p18"/>
          <p:cNvSpPr txBox="1"/>
          <p:nvPr/>
        </p:nvSpPr>
        <p:spPr>
          <a:xfrm rot="-5400000">
            <a:off x="46575" y="4309100"/>
            <a:ext cx="1630200" cy="509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dk2"/>
                </a:solidFill>
              </a:rPr>
              <a:t>Deposit</a:t>
            </a:r>
            <a:endParaRPr b="1" sz="2400">
              <a:solidFill>
                <a:schemeClr val="dk2"/>
              </a:solidFill>
            </a:endParaRPr>
          </a:p>
        </p:txBody>
      </p:sp>
      <p:sp>
        <p:nvSpPr>
          <p:cNvPr id="107" name="Google Shape;107;p18"/>
          <p:cNvSpPr txBox="1"/>
          <p:nvPr/>
        </p:nvSpPr>
        <p:spPr>
          <a:xfrm>
            <a:off x="1383600" y="3292150"/>
            <a:ext cx="2860800" cy="800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chemeClr val="dk2"/>
                </a:solidFill>
              </a:rPr>
              <a:t>Lee Y. Worker</a:t>
            </a:r>
            <a:endParaRPr b="1">
              <a:solidFill>
                <a:schemeClr val="dk2"/>
              </a:solidFill>
            </a:endParaRPr>
          </a:p>
          <a:p>
            <a:pPr indent="0" lvl="0" marL="0" rtl="0" algn="ctr">
              <a:spcBef>
                <a:spcPts val="0"/>
              </a:spcBef>
              <a:spcAft>
                <a:spcPts val="0"/>
              </a:spcAft>
              <a:buNone/>
            </a:pPr>
            <a:r>
              <a:rPr b="1" lang="en">
                <a:solidFill>
                  <a:schemeClr val="dk2"/>
                </a:solidFill>
              </a:rPr>
              <a:t>9331 Main Street</a:t>
            </a:r>
            <a:endParaRPr b="1">
              <a:solidFill>
                <a:schemeClr val="dk2"/>
              </a:solidFill>
            </a:endParaRPr>
          </a:p>
          <a:p>
            <a:pPr indent="0" lvl="0" marL="0" rtl="0" algn="ctr">
              <a:spcBef>
                <a:spcPts val="0"/>
              </a:spcBef>
              <a:spcAft>
                <a:spcPts val="0"/>
              </a:spcAft>
              <a:buNone/>
            </a:pPr>
            <a:r>
              <a:rPr b="1" lang="en">
                <a:solidFill>
                  <a:schemeClr val="dk2"/>
                </a:solidFill>
              </a:rPr>
              <a:t>Yourtown, ST 54321</a:t>
            </a:r>
            <a:endParaRPr b="1">
              <a:solidFill>
                <a:schemeClr val="dk2"/>
              </a:solidFill>
            </a:endParaRPr>
          </a:p>
        </p:txBody>
      </p:sp>
      <p:sp>
        <p:nvSpPr>
          <p:cNvPr id="108" name="Google Shape;108;p18"/>
          <p:cNvSpPr txBox="1"/>
          <p:nvPr/>
        </p:nvSpPr>
        <p:spPr>
          <a:xfrm>
            <a:off x="1383600" y="4092250"/>
            <a:ext cx="2860800" cy="80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rPr>
              <a:t>Date ______________________</a:t>
            </a:r>
            <a:endParaRPr b="1">
              <a:solidFill>
                <a:schemeClr val="dk2"/>
              </a:solidFill>
            </a:endParaRPr>
          </a:p>
          <a:p>
            <a:pPr indent="0" lvl="0" marL="0" rtl="0" algn="l">
              <a:spcBef>
                <a:spcPts val="0"/>
              </a:spcBef>
              <a:spcAft>
                <a:spcPts val="0"/>
              </a:spcAft>
              <a:buNone/>
            </a:pPr>
            <a:r>
              <a:rPr b="1" lang="en" sz="700">
                <a:solidFill>
                  <a:schemeClr val="dk2"/>
                </a:solidFill>
              </a:rPr>
              <a:t>Deposits may not be available for immediate withdrawal</a:t>
            </a:r>
            <a:endParaRPr b="1" sz="700">
              <a:solidFill>
                <a:schemeClr val="dk2"/>
              </a:solidFill>
            </a:endParaRPr>
          </a:p>
          <a:p>
            <a:pPr indent="0" lvl="0" marL="0" rtl="0" algn="l">
              <a:spcBef>
                <a:spcPts val="0"/>
              </a:spcBef>
              <a:spcAft>
                <a:spcPts val="0"/>
              </a:spcAft>
              <a:buNone/>
            </a:pPr>
            <a:r>
              <a:rPr b="1" lang="en">
                <a:solidFill>
                  <a:schemeClr val="dk2"/>
                </a:solidFill>
              </a:rPr>
              <a:t>___________________________</a:t>
            </a:r>
            <a:endParaRPr b="1">
              <a:solidFill>
                <a:schemeClr val="dk2"/>
              </a:solidFill>
            </a:endParaRPr>
          </a:p>
          <a:p>
            <a:pPr indent="0" lvl="0" marL="0" rtl="0" algn="l">
              <a:spcBef>
                <a:spcPts val="0"/>
              </a:spcBef>
              <a:spcAft>
                <a:spcPts val="0"/>
              </a:spcAft>
              <a:buNone/>
            </a:pPr>
            <a:r>
              <a:rPr b="1" lang="en" sz="700">
                <a:solidFill>
                  <a:schemeClr val="dk2"/>
                </a:solidFill>
              </a:rPr>
              <a:t>Sign here if cash received from deposit</a:t>
            </a:r>
            <a:endParaRPr b="1" sz="700">
              <a:solidFill>
                <a:schemeClr val="dk2"/>
              </a:solidFill>
            </a:endParaRPr>
          </a:p>
        </p:txBody>
      </p:sp>
      <p:sp>
        <p:nvSpPr>
          <p:cNvPr id="109" name="Google Shape;109;p18"/>
          <p:cNvSpPr txBox="1"/>
          <p:nvPr/>
        </p:nvSpPr>
        <p:spPr>
          <a:xfrm>
            <a:off x="1286850" y="4814325"/>
            <a:ext cx="2860800" cy="508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chemeClr val="dk2"/>
                </a:solidFill>
              </a:rPr>
              <a:t>Horizon Federal Bank</a:t>
            </a:r>
            <a:endParaRPr b="1">
              <a:solidFill>
                <a:schemeClr val="dk2"/>
              </a:solidFill>
            </a:endParaRPr>
          </a:p>
        </p:txBody>
      </p:sp>
      <p:sp>
        <p:nvSpPr>
          <p:cNvPr id="110" name="Google Shape;110;p18"/>
          <p:cNvSpPr txBox="1"/>
          <p:nvPr/>
        </p:nvSpPr>
        <p:spPr>
          <a:xfrm>
            <a:off x="1286850" y="5377850"/>
            <a:ext cx="2860800" cy="508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chemeClr val="dk2"/>
                </a:solidFill>
              </a:rPr>
              <a:t>|:0098700345|: 	098765432.:</a:t>
            </a:r>
            <a:endParaRPr b="1">
              <a:solidFill>
                <a:schemeClr val="dk2"/>
              </a:solidFill>
            </a:endParaRPr>
          </a:p>
        </p:txBody>
      </p:sp>
      <p:pic>
        <p:nvPicPr>
          <p:cNvPr id="111" name="Google Shape;111;p18"/>
          <p:cNvPicPr preferRelativeResize="0"/>
          <p:nvPr/>
        </p:nvPicPr>
        <p:blipFill>
          <a:blip r:embed="rId4">
            <a:alphaModFix/>
          </a:blip>
          <a:stretch>
            <a:fillRect/>
          </a:stretch>
        </p:blipFill>
        <p:spPr>
          <a:xfrm>
            <a:off x="775863" y="7252250"/>
            <a:ext cx="6100225" cy="2684700"/>
          </a:xfrm>
          <a:prstGeom prst="rect">
            <a:avLst/>
          </a:prstGeom>
          <a:noFill/>
          <a:ln>
            <a:noFill/>
          </a:ln>
        </p:spPr>
      </p:pic>
      <p:sp>
        <p:nvSpPr>
          <p:cNvPr id="112" name="Google Shape;112;p18"/>
          <p:cNvSpPr txBox="1"/>
          <p:nvPr/>
        </p:nvSpPr>
        <p:spPr>
          <a:xfrm>
            <a:off x="214500" y="6107675"/>
            <a:ext cx="57969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chemeClr val="dk2"/>
                </a:solidFill>
                <a:latin typeface="Mulish"/>
                <a:ea typeface="Mulish"/>
                <a:cs typeface="Mulish"/>
                <a:sym typeface="Mulish"/>
              </a:rPr>
              <a:t>Date: </a:t>
            </a:r>
            <a:r>
              <a:rPr lang="en">
                <a:solidFill>
                  <a:schemeClr val="dk2"/>
                </a:solidFill>
                <a:latin typeface="Mulish"/>
                <a:ea typeface="Mulish"/>
                <a:cs typeface="Mulish"/>
                <a:sym typeface="Mulish"/>
              </a:rPr>
              <a:t>October 12, 2024</a:t>
            </a:r>
            <a:endParaRPr>
              <a:solidFill>
                <a:schemeClr val="dk2"/>
              </a:solidFill>
              <a:latin typeface="Mulish"/>
              <a:ea typeface="Mulish"/>
              <a:cs typeface="Mulish"/>
              <a:sym typeface="Mulish"/>
            </a:endParaRPr>
          </a:p>
          <a:p>
            <a:pPr indent="0" lvl="0" marL="0" rtl="0" algn="l">
              <a:spcBef>
                <a:spcPts val="0"/>
              </a:spcBef>
              <a:spcAft>
                <a:spcPts val="0"/>
              </a:spcAft>
              <a:buClr>
                <a:schemeClr val="dk1"/>
              </a:buClr>
              <a:buSzPts val="1100"/>
              <a:buFont typeface="Arial"/>
              <a:buNone/>
            </a:pPr>
            <a:r>
              <a:rPr b="1" lang="en">
                <a:solidFill>
                  <a:schemeClr val="dk2"/>
                </a:solidFill>
                <a:latin typeface="Mulish"/>
                <a:ea typeface="Mulish"/>
                <a:cs typeface="Mulish"/>
                <a:sym typeface="Mulish"/>
              </a:rPr>
              <a:t>Amount: </a:t>
            </a:r>
            <a:r>
              <a:rPr lang="en">
                <a:solidFill>
                  <a:schemeClr val="dk2"/>
                </a:solidFill>
                <a:latin typeface="Mulish"/>
                <a:ea typeface="Mulish"/>
                <a:cs typeface="Mulish"/>
                <a:sym typeface="Mulish"/>
              </a:rPr>
              <a:t>$16.98</a:t>
            </a:r>
            <a:endParaRPr>
              <a:solidFill>
                <a:schemeClr val="dk2"/>
              </a:solidFill>
              <a:latin typeface="Mulish"/>
              <a:ea typeface="Mulish"/>
              <a:cs typeface="Mulish"/>
              <a:sym typeface="Mulish"/>
            </a:endParaRPr>
          </a:p>
          <a:p>
            <a:pPr indent="0" lvl="0" marL="0" rtl="0" algn="l">
              <a:spcBef>
                <a:spcPts val="0"/>
              </a:spcBef>
              <a:spcAft>
                <a:spcPts val="0"/>
              </a:spcAft>
              <a:buClr>
                <a:schemeClr val="dk1"/>
              </a:buClr>
              <a:buSzPts val="1100"/>
              <a:buFont typeface="Arial"/>
              <a:buNone/>
            </a:pPr>
            <a:r>
              <a:rPr b="1" lang="en">
                <a:solidFill>
                  <a:schemeClr val="dk2"/>
                </a:solidFill>
                <a:latin typeface="Mulish"/>
                <a:ea typeface="Mulish"/>
                <a:cs typeface="Mulish"/>
                <a:sym typeface="Mulish"/>
              </a:rPr>
              <a:t>To: </a:t>
            </a:r>
            <a:r>
              <a:rPr lang="en">
                <a:solidFill>
                  <a:schemeClr val="dk2"/>
                </a:solidFill>
                <a:latin typeface="Mulish"/>
                <a:ea typeface="Mulish"/>
                <a:cs typeface="Mulish"/>
                <a:sym typeface="Mulish"/>
              </a:rPr>
              <a:t>PQ Supply Store</a:t>
            </a:r>
            <a:endParaRPr>
              <a:solidFill>
                <a:schemeClr val="dk2"/>
              </a:solidFill>
              <a:latin typeface="Mulish"/>
              <a:ea typeface="Mulish"/>
              <a:cs typeface="Mulish"/>
              <a:sym typeface="Mulish"/>
            </a:endParaRPr>
          </a:p>
          <a:p>
            <a:pPr indent="0" lvl="0" marL="0" rtl="0" algn="l">
              <a:spcBef>
                <a:spcPts val="0"/>
              </a:spcBef>
              <a:spcAft>
                <a:spcPts val="0"/>
              </a:spcAft>
              <a:buNone/>
            </a:pPr>
            <a:r>
              <a:rPr b="1" lang="en">
                <a:solidFill>
                  <a:schemeClr val="dk2"/>
                </a:solidFill>
                <a:latin typeface="Mulish"/>
                <a:ea typeface="Mulish"/>
                <a:cs typeface="Mulish"/>
                <a:sym typeface="Mulish"/>
              </a:rPr>
              <a:t>For: </a:t>
            </a:r>
            <a:r>
              <a:rPr lang="en">
                <a:solidFill>
                  <a:schemeClr val="dk2"/>
                </a:solidFill>
                <a:latin typeface="Mulish"/>
                <a:ea typeface="Mulish"/>
                <a:cs typeface="Mulish"/>
                <a:sym typeface="Mulish"/>
              </a:rPr>
              <a:t>Pet food</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sp>
        <p:nvSpPr>
          <p:cNvPr id="113" name="Google Shape;113;p18"/>
          <p:cNvSpPr txBox="1"/>
          <p:nvPr/>
        </p:nvSpPr>
        <p:spPr>
          <a:xfrm>
            <a:off x="214500" y="2060925"/>
            <a:ext cx="57969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Date: </a:t>
            </a:r>
            <a:r>
              <a:rPr lang="en">
                <a:solidFill>
                  <a:schemeClr val="dk2"/>
                </a:solidFill>
                <a:latin typeface="Mulish"/>
                <a:ea typeface="Mulish"/>
                <a:cs typeface="Mulish"/>
                <a:sym typeface="Mulish"/>
              </a:rPr>
              <a:t>December 28, 2024</a:t>
            </a:r>
            <a:endParaRPr>
              <a:solidFill>
                <a:schemeClr val="dk2"/>
              </a:solidFill>
              <a:latin typeface="Mulish"/>
              <a:ea typeface="Mulish"/>
              <a:cs typeface="Mulish"/>
              <a:sym typeface="Mulish"/>
            </a:endParaRPr>
          </a:p>
          <a:p>
            <a:pPr indent="0" lvl="0" marL="0" rtl="0" algn="l">
              <a:spcBef>
                <a:spcPts val="0"/>
              </a:spcBef>
              <a:spcAft>
                <a:spcPts val="0"/>
              </a:spcAft>
              <a:buNone/>
            </a:pPr>
            <a:r>
              <a:rPr b="1" lang="en">
                <a:solidFill>
                  <a:schemeClr val="dk2"/>
                </a:solidFill>
                <a:latin typeface="Mulish"/>
                <a:ea typeface="Mulish"/>
                <a:cs typeface="Mulish"/>
                <a:sym typeface="Mulish"/>
              </a:rPr>
              <a:t>Cash for deposit: </a:t>
            </a:r>
            <a:r>
              <a:rPr lang="en">
                <a:solidFill>
                  <a:schemeClr val="dk2"/>
                </a:solidFill>
                <a:latin typeface="Mulish"/>
                <a:ea typeface="Mulish"/>
                <a:cs typeface="Mulish"/>
                <a:sym typeface="Mulish"/>
              </a:rPr>
              <a:t>$11.34</a:t>
            </a:r>
            <a:endParaRPr>
              <a:solidFill>
                <a:schemeClr val="dk2"/>
              </a:solidFill>
              <a:latin typeface="Mulish"/>
              <a:ea typeface="Mulish"/>
              <a:cs typeface="Mulish"/>
              <a:sym typeface="Mulish"/>
            </a:endParaRPr>
          </a:p>
          <a:p>
            <a:pPr indent="0" lvl="0" marL="0" rtl="0" algn="l">
              <a:spcBef>
                <a:spcPts val="0"/>
              </a:spcBef>
              <a:spcAft>
                <a:spcPts val="0"/>
              </a:spcAft>
              <a:buNone/>
            </a:pPr>
            <a:r>
              <a:rPr b="1" lang="en">
                <a:solidFill>
                  <a:schemeClr val="dk2"/>
                </a:solidFill>
                <a:latin typeface="Mulish"/>
                <a:ea typeface="Mulish"/>
                <a:cs typeface="Mulish"/>
                <a:sym typeface="Mulish"/>
              </a:rPr>
              <a:t>Checks for deposit: </a:t>
            </a:r>
            <a:r>
              <a:rPr lang="en">
                <a:solidFill>
                  <a:schemeClr val="dk2"/>
                </a:solidFill>
                <a:latin typeface="Mulish"/>
                <a:ea typeface="Mulish"/>
                <a:cs typeface="Mulish"/>
                <a:sym typeface="Mulish"/>
              </a:rPr>
              <a:t>$156.99 paycheck, $100 gift from Mom</a:t>
            </a:r>
            <a:endParaRPr>
              <a:solidFill>
                <a:schemeClr val="dk2"/>
              </a:solidFill>
              <a:latin typeface="Mulish"/>
              <a:ea typeface="Mulish"/>
              <a:cs typeface="Mulish"/>
              <a:sym typeface="Mulish"/>
            </a:endParaRPr>
          </a:p>
          <a:p>
            <a:pPr indent="0" lvl="0" marL="0" rtl="0" algn="l">
              <a:spcBef>
                <a:spcPts val="0"/>
              </a:spcBef>
              <a:spcAft>
                <a:spcPts val="0"/>
              </a:spcAft>
              <a:buNone/>
            </a:pPr>
            <a:r>
              <a:rPr b="1" lang="en">
                <a:solidFill>
                  <a:schemeClr val="dk2"/>
                </a:solidFill>
                <a:latin typeface="Mulish"/>
                <a:ea typeface="Mulish"/>
                <a:cs typeface="Mulish"/>
                <a:sym typeface="Mulish"/>
              </a:rPr>
              <a:t>Cash back: </a:t>
            </a:r>
            <a:r>
              <a:rPr lang="en">
                <a:solidFill>
                  <a:schemeClr val="dk2"/>
                </a:solidFill>
                <a:latin typeface="Mulish"/>
                <a:ea typeface="Mulish"/>
                <a:cs typeface="Mulish"/>
                <a:sym typeface="Mulish"/>
              </a:rPr>
              <a:t>$20.00</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9"/>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10: Paying Bills</a:t>
            </a:r>
            <a:endParaRPr b="1" sz="1800">
              <a:solidFill>
                <a:schemeClr val="lt1"/>
              </a:solidFill>
              <a:latin typeface="Mulish"/>
              <a:ea typeface="Mulish"/>
              <a:cs typeface="Mulish"/>
              <a:sym typeface="Mulish"/>
            </a:endParaRPr>
          </a:p>
        </p:txBody>
      </p:sp>
      <p:sp>
        <p:nvSpPr>
          <p:cNvPr id="119" name="Google Shape;119;p19"/>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Using a Prepaid Card	</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p:txBody>
      </p:sp>
      <p:pic>
        <p:nvPicPr>
          <p:cNvPr id="120" name="Google Shape;120;p19"/>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121" name="Google Shape;121;p19"/>
          <p:cNvSpPr txBox="1"/>
          <p:nvPr/>
        </p:nvSpPr>
        <p:spPr>
          <a:xfrm>
            <a:off x="214500" y="1091400"/>
            <a:ext cx="57969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a:t>
            </a:r>
            <a:r>
              <a:rPr lang="en">
                <a:solidFill>
                  <a:schemeClr val="dk2"/>
                </a:solidFill>
                <a:latin typeface="Mulish"/>
                <a:ea typeface="Mulish"/>
                <a:cs typeface="Mulish"/>
                <a:sym typeface="Mulish"/>
              </a:rPr>
              <a:t>If you have a prepaid card, you must understand how to use it as well as know the rules and fees. Refer to the following resources for more information. </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sp>
        <p:nvSpPr>
          <p:cNvPr id="122" name="Google Shape;122;p19"/>
          <p:cNvSpPr txBox="1"/>
          <p:nvPr/>
        </p:nvSpPr>
        <p:spPr>
          <a:xfrm>
            <a:off x="165450" y="2182800"/>
            <a:ext cx="7441500" cy="5796000"/>
          </a:xfrm>
          <a:prstGeom prst="rect">
            <a:avLst/>
          </a:prstGeom>
          <a:noFill/>
          <a:ln>
            <a:noFill/>
          </a:ln>
        </p:spPr>
        <p:txBody>
          <a:bodyPr anchorCtr="0" anchor="t" bIns="91425" lIns="91425" spcFirstLastPara="1" rIns="91425" wrap="square" tIns="91425">
            <a:noAutofit/>
          </a:bodyPr>
          <a:lstStyle/>
          <a:p>
            <a:pPr indent="-317500" lvl="0" marL="457200" rtl="0" algn="l">
              <a:lnSpc>
                <a:spcPct val="200000"/>
              </a:lnSpc>
              <a:spcBef>
                <a:spcPts val="0"/>
              </a:spcBef>
              <a:spcAft>
                <a:spcPts val="0"/>
              </a:spcAft>
              <a:buSzPts val="1400"/>
              <a:buFont typeface="Mulish"/>
              <a:buChar char="●"/>
            </a:pPr>
            <a:r>
              <a:rPr lang="en" u="sng">
                <a:solidFill>
                  <a:schemeClr val="hlink"/>
                </a:solidFill>
                <a:latin typeface="Mulish"/>
                <a:ea typeface="Mulish"/>
                <a:cs typeface="Mulish"/>
                <a:sym typeface="Mulish"/>
                <a:hlinkClick r:id="rId4"/>
              </a:rPr>
              <a:t>Evaluating your prepaid or payroll card</a:t>
            </a:r>
            <a:endParaRPr>
              <a:solidFill>
                <a:srgbClr val="595959"/>
              </a:solidFill>
              <a:latin typeface="Mulish"/>
              <a:ea typeface="Mulish"/>
              <a:cs typeface="Mulish"/>
              <a:sym typeface="Mulish"/>
            </a:endParaRPr>
          </a:p>
          <a:p>
            <a:pPr indent="0" lvl="0" marL="457200" rtl="0" algn="l">
              <a:lnSpc>
                <a:spcPct val="200000"/>
              </a:lnSpc>
              <a:spcBef>
                <a:spcPts val="0"/>
              </a:spcBef>
              <a:spcAft>
                <a:spcPts val="0"/>
              </a:spcAft>
              <a:buNone/>
            </a:pPr>
            <a:r>
              <a:rPr lang="en" u="sng">
                <a:solidFill>
                  <a:schemeClr val="hlink"/>
                </a:solidFill>
                <a:latin typeface="Mulish"/>
                <a:ea typeface="Mulish"/>
                <a:cs typeface="Mulish"/>
                <a:sym typeface="Mulish"/>
                <a:hlinkClick r:id="rId5"/>
              </a:rPr>
              <a:t>https://files.consumerfinance.gov/f/documents/cfpb_your-money-your-goals_evaluate-prepaid-payroll-card_tool.pdf</a:t>
            </a:r>
            <a:endParaRPr>
              <a:solidFill>
                <a:srgbClr val="595959"/>
              </a:solidFill>
              <a:latin typeface="Mulish"/>
              <a:ea typeface="Mulish"/>
              <a:cs typeface="Mulish"/>
              <a:sym typeface="Mulish"/>
            </a:endParaRPr>
          </a:p>
          <a:p>
            <a:pPr indent="-317500" lvl="0" marL="457200" rtl="0" algn="l">
              <a:lnSpc>
                <a:spcPct val="200000"/>
              </a:lnSpc>
              <a:spcBef>
                <a:spcPts val="0"/>
              </a:spcBef>
              <a:spcAft>
                <a:spcPts val="0"/>
              </a:spcAft>
              <a:buClr>
                <a:srgbClr val="595959"/>
              </a:buClr>
              <a:buSzPts val="1400"/>
              <a:buFont typeface="Mulish"/>
              <a:buAutoNum type="arabicPeriod"/>
            </a:pPr>
            <a:r>
              <a:rPr lang="en">
                <a:solidFill>
                  <a:srgbClr val="595959"/>
                </a:solidFill>
                <a:latin typeface="Mulish"/>
                <a:ea typeface="Mulish"/>
                <a:cs typeface="Mulish"/>
                <a:sym typeface="Mulish"/>
              </a:rPr>
              <a:t>Use the </a:t>
            </a:r>
            <a:r>
              <a:rPr lang="en">
                <a:solidFill>
                  <a:srgbClr val="595959"/>
                </a:solidFill>
                <a:latin typeface="Mulish"/>
                <a:ea typeface="Mulish"/>
                <a:cs typeface="Mulish"/>
                <a:sym typeface="Mulish"/>
              </a:rPr>
              <a:t>worksheets</a:t>
            </a:r>
            <a:r>
              <a:rPr lang="en">
                <a:solidFill>
                  <a:srgbClr val="595959"/>
                </a:solidFill>
                <a:latin typeface="Mulish"/>
                <a:ea typeface="Mulish"/>
                <a:cs typeface="Mulish"/>
                <a:sym typeface="Mulish"/>
              </a:rPr>
              <a:t> to learn definitions of common prepaid card fees</a:t>
            </a:r>
            <a:endParaRPr>
              <a:solidFill>
                <a:srgbClr val="595959"/>
              </a:solidFill>
              <a:latin typeface="Mulish"/>
              <a:ea typeface="Mulish"/>
              <a:cs typeface="Mulish"/>
              <a:sym typeface="Mulish"/>
            </a:endParaRPr>
          </a:p>
          <a:p>
            <a:pPr indent="-317500" lvl="0" marL="457200" rtl="0" algn="l">
              <a:lnSpc>
                <a:spcPct val="200000"/>
              </a:lnSpc>
              <a:spcBef>
                <a:spcPts val="0"/>
              </a:spcBef>
              <a:spcAft>
                <a:spcPts val="0"/>
              </a:spcAft>
              <a:buClr>
                <a:srgbClr val="595959"/>
              </a:buClr>
              <a:buSzPts val="1400"/>
              <a:buFont typeface="Mulish"/>
              <a:buAutoNum type="arabicPeriod"/>
            </a:pPr>
            <a:r>
              <a:rPr lang="en">
                <a:solidFill>
                  <a:srgbClr val="595959"/>
                </a:solidFill>
                <a:latin typeface="Mulish"/>
                <a:ea typeface="Mulish"/>
                <a:cs typeface="Mulish"/>
                <a:sym typeface="Mulish"/>
              </a:rPr>
              <a:t>Evaluate your prepaid or payroll card to explore fees and features </a:t>
            </a:r>
            <a:endParaRPr>
              <a:solidFill>
                <a:srgbClr val="595959"/>
              </a:solidFill>
              <a:latin typeface="Mulish"/>
              <a:ea typeface="Mulish"/>
              <a:cs typeface="Mulish"/>
              <a:sym typeface="Mulish"/>
            </a:endParaRPr>
          </a:p>
          <a:p>
            <a:pPr indent="-317500" lvl="0" marL="457200" rtl="0" algn="l">
              <a:lnSpc>
                <a:spcPct val="200000"/>
              </a:lnSpc>
              <a:spcBef>
                <a:spcPts val="0"/>
              </a:spcBef>
              <a:spcAft>
                <a:spcPts val="0"/>
              </a:spcAft>
              <a:buSzPts val="1400"/>
              <a:buFont typeface="Mulish"/>
              <a:buChar char="●"/>
            </a:pPr>
            <a:r>
              <a:rPr lang="en" u="sng">
                <a:solidFill>
                  <a:schemeClr val="hlink"/>
                </a:solidFill>
                <a:latin typeface="Mulish"/>
                <a:ea typeface="Mulish"/>
                <a:cs typeface="Mulish"/>
                <a:sym typeface="Mulish"/>
                <a:hlinkClick r:id="rId6"/>
              </a:rPr>
              <a:t>Knowing your prepaid card rights </a:t>
            </a:r>
            <a:endParaRPr>
              <a:solidFill>
                <a:srgbClr val="595959"/>
              </a:solidFill>
              <a:latin typeface="Mulish"/>
              <a:ea typeface="Mulish"/>
              <a:cs typeface="Mulish"/>
              <a:sym typeface="Mulish"/>
            </a:endParaRPr>
          </a:p>
          <a:p>
            <a:pPr indent="0" lvl="0" marL="457200" rtl="0" algn="l">
              <a:lnSpc>
                <a:spcPct val="200000"/>
              </a:lnSpc>
              <a:spcBef>
                <a:spcPts val="0"/>
              </a:spcBef>
              <a:spcAft>
                <a:spcPts val="0"/>
              </a:spcAft>
              <a:buNone/>
            </a:pPr>
            <a:r>
              <a:rPr lang="en" u="sng">
                <a:solidFill>
                  <a:schemeClr val="hlink"/>
                </a:solidFill>
                <a:latin typeface="Mulish"/>
                <a:ea typeface="Mulish"/>
                <a:cs typeface="Mulish"/>
                <a:sym typeface="Mulish"/>
                <a:hlinkClick r:id="rId7"/>
              </a:rPr>
              <a:t>https://files.consumerfinance.gov/f/documents/cfpb_your-money-your-goals_knowing-your-prepaid-card-rights_handout_2020-03.pdf</a:t>
            </a:r>
            <a:endParaRPr>
              <a:solidFill>
                <a:srgbClr val="595959"/>
              </a:solidFill>
              <a:latin typeface="Mulish"/>
              <a:ea typeface="Mulish"/>
              <a:cs typeface="Mulish"/>
              <a:sym typeface="Mulish"/>
            </a:endParaRPr>
          </a:p>
          <a:p>
            <a:pPr indent="-317500" lvl="0" marL="457200" rtl="0" algn="l">
              <a:lnSpc>
                <a:spcPct val="200000"/>
              </a:lnSpc>
              <a:spcBef>
                <a:spcPts val="0"/>
              </a:spcBef>
              <a:spcAft>
                <a:spcPts val="0"/>
              </a:spcAft>
              <a:buClr>
                <a:srgbClr val="595959"/>
              </a:buClr>
              <a:buSzPts val="1400"/>
              <a:buFont typeface="Mulish"/>
              <a:buAutoNum type="arabicPeriod"/>
            </a:pPr>
            <a:r>
              <a:rPr lang="en">
                <a:solidFill>
                  <a:srgbClr val="595959"/>
                </a:solidFill>
                <a:latin typeface="Mulish"/>
                <a:ea typeface="Mulish"/>
                <a:cs typeface="Mulish"/>
                <a:sym typeface="Mulish"/>
              </a:rPr>
              <a:t>Use this worksheet to learn about </a:t>
            </a:r>
            <a:r>
              <a:rPr lang="en">
                <a:solidFill>
                  <a:srgbClr val="595959"/>
                </a:solidFill>
                <a:latin typeface="Mulish"/>
                <a:ea typeface="Mulish"/>
                <a:cs typeface="Mulish"/>
                <a:sym typeface="Mulish"/>
              </a:rPr>
              <a:t>the</a:t>
            </a:r>
            <a:r>
              <a:rPr lang="en">
                <a:solidFill>
                  <a:srgbClr val="595959"/>
                </a:solidFill>
                <a:latin typeface="Mulish"/>
                <a:ea typeface="Mulish"/>
                <a:cs typeface="Mulish"/>
                <a:sym typeface="Mulish"/>
              </a:rPr>
              <a:t> rights you have as a prepaid card holder</a:t>
            </a:r>
            <a:endParaRPr>
              <a:solidFill>
                <a:srgbClr val="595959"/>
              </a:solidFill>
              <a:latin typeface="Mulish"/>
              <a:ea typeface="Mulish"/>
              <a:cs typeface="Mulish"/>
              <a:sym typeface="Mulish"/>
            </a:endParaRPr>
          </a:p>
          <a:p>
            <a:pPr indent="0" lvl="0" marL="0" rtl="0" algn="l">
              <a:lnSpc>
                <a:spcPct val="200000"/>
              </a:lnSpc>
              <a:spcBef>
                <a:spcPts val="0"/>
              </a:spcBef>
              <a:spcAft>
                <a:spcPts val="0"/>
              </a:spcAft>
              <a:buNone/>
            </a:pPr>
            <a:r>
              <a:t/>
            </a:r>
            <a:endParaRPr>
              <a:solidFill>
                <a:srgbClr val="595959"/>
              </a:solidFill>
              <a:latin typeface="Mulish"/>
              <a:ea typeface="Mulish"/>
              <a:cs typeface="Mulish"/>
              <a:sym typeface="Mulish"/>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